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2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5053" r:id="rId2"/>
    <p:sldId id="5054" r:id="rId3"/>
    <p:sldId id="5056" r:id="rId4"/>
    <p:sldId id="5055" r:id="rId5"/>
    <p:sldId id="5057" r:id="rId6"/>
    <p:sldId id="5058" r:id="rId7"/>
    <p:sldId id="5059" r:id="rId8"/>
    <p:sldId id="50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9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51" d="100"/>
          <a:sy n="151" d="100"/>
        </p:scale>
        <p:origin x="294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18-29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Local or national media</c:v>
                </c:pt>
                <c:pt idx="1">
                  <c:v>International media</c:v>
                </c:pt>
                <c:pt idx="2">
                  <c:v>Educational institutions/universities</c:v>
                </c:pt>
                <c:pt idx="3">
                  <c:v>Scientists in my country/region</c:v>
                </c:pt>
                <c:pt idx="4">
                  <c:v>Scientists in a different country/region</c:v>
                </c:pt>
                <c:pt idx="5">
                  <c:v>Local or national non-profits and NGOs</c:v>
                </c:pt>
                <c:pt idx="6">
                  <c:v>International non-profits and NGOs</c:v>
                </c:pt>
                <c:pt idx="7">
                  <c:v>My family members and neighbors</c:v>
                </c:pt>
                <c:pt idx="8">
                  <c:v>National politicians from my country</c:v>
                </c:pt>
                <c:pt idx="9">
                  <c:v>International government leaders</c:v>
                </c:pt>
                <c:pt idx="10">
                  <c:v>Local community leaders</c:v>
                </c:pt>
                <c:pt idx="11">
                  <c:v>Celebrities in my country/region</c:v>
                </c:pt>
              </c:strCache>
            </c:strRef>
          </c:cat>
          <c:val>
            <c:numRef>
              <c:f>Sheet1!$B$2:$B$13</c:f>
              <c:numCache>
                <c:formatCode>0</c:formatCode>
                <c:ptCount val="12"/>
                <c:pt idx="0">
                  <c:v>47</c:v>
                </c:pt>
                <c:pt idx="1">
                  <c:v>44</c:v>
                </c:pt>
                <c:pt idx="2">
                  <c:v>38</c:v>
                </c:pt>
                <c:pt idx="3">
                  <c:v>31</c:v>
                </c:pt>
                <c:pt idx="4">
                  <c:v>31</c:v>
                </c:pt>
                <c:pt idx="5">
                  <c:v>27</c:v>
                </c:pt>
                <c:pt idx="6">
                  <c:v>25</c:v>
                </c:pt>
                <c:pt idx="7">
                  <c:v>22</c:v>
                </c:pt>
                <c:pt idx="8">
                  <c:v>20</c:v>
                </c:pt>
                <c:pt idx="9">
                  <c:v>20</c:v>
                </c:pt>
                <c:pt idx="10">
                  <c:v>19</c:v>
                </c:pt>
                <c:pt idx="11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E0-4B1C-B84D-BA5EE8C2DF3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30-39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Local or national media</c:v>
                </c:pt>
                <c:pt idx="1">
                  <c:v>International media</c:v>
                </c:pt>
                <c:pt idx="2">
                  <c:v>Educational institutions/universities</c:v>
                </c:pt>
                <c:pt idx="3">
                  <c:v>Scientists in my country/region</c:v>
                </c:pt>
                <c:pt idx="4">
                  <c:v>Scientists in a different country/region</c:v>
                </c:pt>
                <c:pt idx="5">
                  <c:v>Local or national non-profits and NGOs</c:v>
                </c:pt>
                <c:pt idx="6">
                  <c:v>International non-profits and NGOs</c:v>
                </c:pt>
                <c:pt idx="7">
                  <c:v>My family members and neighbors</c:v>
                </c:pt>
                <c:pt idx="8">
                  <c:v>National politicians from my country</c:v>
                </c:pt>
                <c:pt idx="9">
                  <c:v>International government leaders</c:v>
                </c:pt>
                <c:pt idx="10">
                  <c:v>Local community leaders</c:v>
                </c:pt>
                <c:pt idx="11">
                  <c:v>Celebrities in my country/region</c:v>
                </c:pt>
              </c:strCache>
            </c:strRef>
          </c:cat>
          <c:val>
            <c:numRef>
              <c:f>Sheet1!$C$2:$C$13</c:f>
              <c:numCache>
                <c:formatCode>0</c:formatCode>
                <c:ptCount val="12"/>
                <c:pt idx="0">
                  <c:v>50</c:v>
                </c:pt>
                <c:pt idx="1">
                  <c:v>45</c:v>
                </c:pt>
                <c:pt idx="2">
                  <c:v>37</c:v>
                </c:pt>
                <c:pt idx="3">
                  <c:v>34</c:v>
                </c:pt>
                <c:pt idx="4">
                  <c:v>35</c:v>
                </c:pt>
                <c:pt idx="5">
                  <c:v>30</c:v>
                </c:pt>
                <c:pt idx="6">
                  <c:v>29</c:v>
                </c:pt>
                <c:pt idx="7">
                  <c:v>20</c:v>
                </c:pt>
                <c:pt idx="8">
                  <c:v>20</c:v>
                </c:pt>
                <c:pt idx="9">
                  <c:v>22</c:v>
                </c:pt>
                <c:pt idx="10">
                  <c:v>21</c:v>
                </c:pt>
                <c:pt idx="11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E0-4B1C-B84D-BA5EE8C2DF3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40-49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Local or national media</c:v>
                </c:pt>
                <c:pt idx="1">
                  <c:v>International media</c:v>
                </c:pt>
                <c:pt idx="2">
                  <c:v>Educational institutions/universities</c:v>
                </c:pt>
                <c:pt idx="3">
                  <c:v>Scientists in my country/region</c:v>
                </c:pt>
                <c:pt idx="4">
                  <c:v>Scientists in a different country/region</c:v>
                </c:pt>
                <c:pt idx="5">
                  <c:v>Local or national non-profits and NGOs</c:v>
                </c:pt>
                <c:pt idx="6">
                  <c:v>International non-profits and NGOs</c:v>
                </c:pt>
                <c:pt idx="7">
                  <c:v>My family members and neighbors</c:v>
                </c:pt>
                <c:pt idx="8">
                  <c:v>National politicians from my country</c:v>
                </c:pt>
                <c:pt idx="9">
                  <c:v>International government leaders</c:v>
                </c:pt>
                <c:pt idx="10">
                  <c:v>Local community leaders</c:v>
                </c:pt>
                <c:pt idx="11">
                  <c:v>Celebrities in my country/region</c:v>
                </c:pt>
              </c:strCache>
            </c:strRef>
          </c:cat>
          <c:val>
            <c:numRef>
              <c:f>Sheet1!$D$2:$D$13</c:f>
              <c:numCache>
                <c:formatCode>0</c:formatCode>
                <c:ptCount val="12"/>
                <c:pt idx="0">
                  <c:v>49</c:v>
                </c:pt>
                <c:pt idx="1">
                  <c:v>42</c:v>
                </c:pt>
                <c:pt idx="2">
                  <c:v>34</c:v>
                </c:pt>
                <c:pt idx="3">
                  <c:v>34</c:v>
                </c:pt>
                <c:pt idx="4">
                  <c:v>33</c:v>
                </c:pt>
                <c:pt idx="5">
                  <c:v>30</c:v>
                </c:pt>
                <c:pt idx="6">
                  <c:v>31</c:v>
                </c:pt>
                <c:pt idx="7">
                  <c:v>17</c:v>
                </c:pt>
                <c:pt idx="8">
                  <c:v>19</c:v>
                </c:pt>
                <c:pt idx="9">
                  <c:v>22</c:v>
                </c:pt>
                <c:pt idx="10">
                  <c:v>19</c:v>
                </c:pt>
                <c:pt idx="11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5E0-4B1C-B84D-BA5EE8C2DF3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50+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Local or national media</c:v>
                </c:pt>
                <c:pt idx="1">
                  <c:v>International media</c:v>
                </c:pt>
                <c:pt idx="2">
                  <c:v>Educational institutions/universities</c:v>
                </c:pt>
                <c:pt idx="3">
                  <c:v>Scientists in my country/region</c:v>
                </c:pt>
                <c:pt idx="4">
                  <c:v>Scientists in a different country/region</c:v>
                </c:pt>
                <c:pt idx="5">
                  <c:v>Local or national non-profits and NGOs</c:v>
                </c:pt>
                <c:pt idx="6">
                  <c:v>International non-profits and NGOs</c:v>
                </c:pt>
                <c:pt idx="7">
                  <c:v>My family members and neighbors</c:v>
                </c:pt>
                <c:pt idx="8">
                  <c:v>National politicians from my country</c:v>
                </c:pt>
                <c:pt idx="9">
                  <c:v>International government leaders</c:v>
                </c:pt>
                <c:pt idx="10">
                  <c:v>Local community leaders</c:v>
                </c:pt>
                <c:pt idx="11">
                  <c:v>Celebrities in my country/region</c:v>
                </c:pt>
              </c:strCache>
            </c:strRef>
          </c:cat>
          <c:val>
            <c:numRef>
              <c:f>Sheet1!$E$2:$E$13</c:f>
              <c:numCache>
                <c:formatCode>0</c:formatCode>
                <c:ptCount val="12"/>
                <c:pt idx="0">
                  <c:v>48</c:v>
                </c:pt>
                <c:pt idx="1">
                  <c:v>40</c:v>
                </c:pt>
                <c:pt idx="2">
                  <c:v>31</c:v>
                </c:pt>
                <c:pt idx="3">
                  <c:v>38</c:v>
                </c:pt>
                <c:pt idx="4">
                  <c:v>33</c:v>
                </c:pt>
                <c:pt idx="5">
                  <c:v>28</c:v>
                </c:pt>
                <c:pt idx="6">
                  <c:v>28</c:v>
                </c:pt>
                <c:pt idx="7">
                  <c:v>16</c:v>
                </c:pt>
                <c:pt idx="8">
                  <c:v>17</c:v>
                </c:pt>
                <c:pt idx="9">
                  <c:v>19</c:v>
                </c:pt>
                <c:pt idx="10">
                  <c:v>16</c:v>
                </c:pt>
                <c:pt idx="1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5E0-4B1C-B84D-BA5EE8C2DF3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39289184"/>
        <c:axId val="439288224"/>
      </c:barChart>
      <c:catAx>
        <c:axId val="439289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9288224"/>
        <c:crosses val="autoZero"/>
        <c:auto val="1"/>
        <c:lblAlgn val="ctr"/>
        <c:lblOffset val="100"/>
        <c:noMultiLvlLbl val="0"/>
      </c:catAx>
      <c:valAx>
        <c:axId val="439288224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439289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rgbClr val="1273B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Local or national media</c:v>
                </c:pt>
                <c:pt idx="1">
                  <c:v>International media</c:v>
                </c:pt>
                <c:pt idx="2">
                  <c:v>Scientists in my country/region</c:v>
                </c:pt>
                <c:pt idx="3">
                  <c:v>Scientists in a different country/region</c:v>
                </c:pt>
                <c:pt idx="4">
                  <c:v>Educational institutions/universities</c:v>
                </c:pt>
                <c:pt idx="5">
                  <c:v>Local or national non-profits and NGOs</c:v>
                </c:pt>
                <c:pt idx="6">
                  <c:v>International non-profits and NGOs</c:v>
                </c:pt>
                <c:pt idx="7">
                  <c:v>International government leaders</c:v>
                </c:pt>
                <c:pt idx="8">
                  <c:v>National politicians from my country</c:v>
                </c:pt>
                <c:pt idx="9">
                  <c:v>My family members and neighbors</c:v>
                </c:pt>
                <c:pt idx="10">
                  <c:v>Local community leaders</c:v>
                </c:pt>
                <c:pt idx="11">
                  <c:v>Celebrities in my country/region</c:v>
                </c:pt>
              </c:strCache>
            </c:strRef>
          </c:cat>
          <c:val>
            <c:numRef>
              <c:f>Sheet1!$B$2:$B$13</c:f>
              <c:numCache>
                <c:formatCode>0</c:formatCode>
                <c:ptCount val="12"/>
                <c:pt idx="0">
                  <c:v>48</c:v>
                </c:pt>
                <c:pt idx="1">
                  <c:v>45</c:v>
                </c:pt>
                <c:pt idx="2">
                  <c:v>38</c:v>
                </c:pt>
                <c:pt idx="3">
                  <c:v>36</c:v>
                </c:pt>
                <c:pt idx="4">
                  <c:v>36</c:v>
                </c:pt>
                <c:pt idx="5">
                  <c:v>30</c:v>
                </c:pt>
                <c:pt idx="6">
                  <c:v>30</c:v>
                </c:pt>
                <c:pt idx="7">
                  <c:v>23</c:v>
                </c:pt>
                <c:pt idx="8">
                  <c:v>19</c:v>
                </c:pt>
                <c:pt idx="9">
                  <c:v>18</c:v>
                </c:pt>
                <c:pt idx="10">
                  <c:v>18</c:v>
                </c:pt>
                <c:pt idx="11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80-4068-92F8-A06F7B88BA0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Local or national media</c:v>
                </c:pt>
                <c:pt idx="1">
                  <c:v>International media</c:v>
                </c:pt>
                <c:pt idx="2">
                  <c:v>Scientists in my country/region</c:v>
                </c:pt>
                <c:pt idx="3">
                  <c:v>Scientists in a different country/region</c:v>
                </c:pt>
                <c:pt idx="4">
                  <c:v>Educational institutions/universities</c:v>
                </c:pt>
                <c:pt idx="5">
                  <c:v>Local or national non-profits and NGOs</c:v>
                </c:pt>
                <c:pt idx="6">
                  <c:v>International non-profits and NGOs</c:v>
                </c:pt>
                <c:pt idx="7">
                  <c:v>International government leaders</c:v>
                </c:pt>
                <c:pt idx="8">
                  <c:v>National politicians from my country</c:v>
                </c:pt>
                <c:pt idx="9">
                  <c:v>My family members and neighbors</c:v>
                </c:pt>
                <c:pt idx="10">
                  <c:v>Local community leaders</c:v>
                </c:pt>
                <c:pt idx="11">
                  <c:v>Celebrities in my country/region</c:v>
                </c:pt>
              </c:strCache>
            </c:strRef>
          </c:cat>
          <c:val>
            <c:numRef>
              <c:f>Sheet1!$C$2:$C$13</c:f>
              <c:numCache>
                <c:formatCode>0</c:formatCode>
                <c:ptCount val="12"/>
                <c:pt idx="0">
                  <c:v>49</c:v>
                </c:pt>
                <c:pt idx="1">
                  <c:v>40</c:v>
                </c:pt>
                <c:pt idx="2">
                  <c:v>32</c:v>
                </c:pt>
                <c:pt idx="3">
                  <c:v>29</c:v>
                </c:pt>
                <c:pt idx="4">
                  <c:v>33</c:v>
                </c:pt>
                <c:pt idx="5">
                  <c:v>27</c:v>
                </c:pt>
                <c:pt idx="6">
                  <c:v>25</c:v>
                </c:pt>
                <c:pt idx="7">
                  <c:v>19</c:v>
                </c:pt>
                <c:pt idx="8">
                  <c:v>18</c:v>
                </c:pt>
                <c:pt idx="9">
                  <c:v>20</c:v>
                </c:pt>
                <c:pt idx="10">
                  <c:v>19</c:v>
                </c:pt>
                <c:pt idx="11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180-4068-92F8-A06F7B88BA0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39289184"/>
        <c:axId val="439288224"/>
      </c:barChart>
      <c:catAx>
        <c:axId val="439289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9288224"/>
        <c:crosses val="autoZero"/>
        <c:auto val="1"/>
        <c:lblAlgn val="ctr"/>
        <c:lblOffset val="100"/>
        <c:noMultiLvlLbl val="0"/>
      </c:catAx>
      <c:valAx>
        <c:axId val="439288224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439289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18-29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Rarely or never</c:v>
                </c:pt>
                <c:pt idx="1">
                  <c:v>About once a week</c:v>
                </c:pt>
                <c:pt idx="2">
                  <c:v>A few times a week</c:v>
                </c:pt>
                <c:pt idx="3">
                  <c:v>Every day</c:v>
                </c:pt>
                <c:pt idx="4">
                  <c:v>More than once a day</c:v>
                </c:pt>
                <c:pt idx="5">
                  <c:v>At least once a day</c:v>
                </c:pt>
              </c:strCache>
            </c:strRef>
          </c:cat>
          <c:val>
            <c:numRef>
              <c:f>Sheet1!$B$2:$B$7</c:f>
              <c:numCache>
                <c:formatCode>0</c:formatCode>
                <c:ptCount val="6"/>
                <c:pt idx="0">
                  <c:v>3</c:v>
                </c:pt>
                <c:pt idx="1">
                  <c:v>6</c:v>
                </c:pt>
                <c:pt idx="2">
                  <c:v>14</c:v>
                </c:pt>
                <c:pt idx="3">
                  <c:v>38</c:v>
                </c:pt>
                <c:pt idx="4">
                  <c:v>38</c:v>
                </c:pt>
                <c:pt idx="5">
                  <c:v>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FE-499F-90F7-EB007C69590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30-39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Rarely or never</c:v>
                </c:pt>
                <c:pt idx="1">
                  <c:v>About once a week</c:v>
                </c:pt>
                <c:pt idx="2">
                  <c:v>A few times a week</c:v>
                </c:pt>
                <c:pt idx="3">
                  <c:v>Every day</c:v>
                </c:pt>
                <c:pt idx="4">
                  <c:v>More than once a day</c:v>
                </c:pt>
                <c:pt idx="5">
                  <c:v>At least once a day</c:v>
                </c:pt>
              </c:strCache>
            </c:strRef>
          </c:cat>
          <c:val>
            <c:numRef>
              <c:f>Sheet1!$C$2:$C$7</c:f>
              <c:numCache>
                <c:formatCode>0</c:formatCode>
                <c:ptCount val="6"/>
                <c:pt idx="0">
                  <c:v>4</c:v>
                </c:pt>
                <c:pt idx="1">
                  <c:v>5</c:v>
                </c:pt>
                <c:pt idx="2">
                  <c:v>12</c:v>
                </c:pt>
                <c:pt idx="3">
                  <c:v>42</c:v>
                </c:pt>
                <c:pt idx="4">
                  <c:v>37</c:v>
                </c:pt>
                <c:pt idx="5">
                  <c:v>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FE-499F-90F7-EB007C69590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40-49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Rarely or never</c:v>
                </c:pt>
                <c:pt idx="1">
                  <c:v>About once a week</c:v>
                </c:pt>
                <c:pt idx="2">
                  <c:v>A few times a week</c:v>
                </c:pt>
                <c:pt idx="3">
                  <c:v>Every day</c:v>
                </c:pt>
                <c:pt idx="4">
                  <c:v>More than once a day</c:v>
                </c:pt>
                <c:pt idx="5">
                  <c:v>At least once a day</c:v>
                </c:pt>
              </c:strCache>
            </c:strRef>
          </c:cat>
          <c:val>
            <c:numRef>
              <c:f>Sheet1!$D$2:$D$7</c:f>
              <c:numCache>
                <c:formatCode>0</c:formatCode>
                <c:ptCount val="6"/>
                <c:pt idx="0">
                  <c:v>6</c:v>
                </c:pt>
                <c:pt idx="1">
                  <c:v>5</c:v>
                </c:pt>
                <c:pt idx="2">
                  <c:v>16</c:v>
                </c:pt>
                <c:pt idx="3">
                  <c:v>40</c:v>
                </c:pt>
                <c:pt idx="4">
                  <c:v>32</c:v>
                </c:pt>
                <c:pt idx="5">
                  <c:v>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9FE-499F-90F7-EB007C69590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50+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Rarely or never</c:v>
                </c:pt>
                <c:pt idx="1">
                  <c:v>About once a week</c:v>
                </c:pt>
                <c:pt idx="2">
                  <c:v>A few times a week</c:v>
                </c:pt>
                <c:pt idx="3">
                  <c:v>Every day</c:v>
                </c:pt>
                <c:pt idx="4">
                  <c:v>More than once a day</c:v>
                </c:pt>
                <c:pt idx="5">
                  <c:v>At least once a day</c:v>
                </c:pt>
              </c:strCache>
            </c:strRef>
          </c:cat>
          <c:val>
            <c:numRef>
              <c:f>Sheet1!$E$2:$E$7</c:f>
              <c:numCache>
                <c:formatCode>0</c:formatCode>
                <c:ptCount val="6"/>
                <c:pt idx="0">
                  <c:v>17</c:v>
                </c:pt>
                <c:pt idx="1">
                  <c:v>7</c:v>
                </c:pt>
                <c:pt idx="2">
                  <c:v>15</c:v>
                </c:pt>
                <c:pt idx="3">
                  <c:v>35</c:v>
                </c:pt>
                <c:pt idx="4">
                  <c:v>25</c:v>
                </c:pt>
                <c:pt idx="5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9FE-499F-90F7-EB007C69590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39289184"/>
        <c:axId val="439288224"/>
      </c:barChart>
      <c:catAx>
        <c:axId val="439289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9288224"/>
        <c:crosses val="autoZero"/>
        <c:auto val="1"/>
        <c:lblAlgn val="ctr"/>
        <c:lblOffset val="100"/>
        <c:noMultiLvlLbl val="0"/>
      </c:catAx>
      <c:valAx>
        <c:axId val="439288224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439289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rgbClr val="1273B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Rarely or never</c:v>
                </c:pt>
                <c:pt idx="1">
                  <c:v>About once a week</c:v>
                </c:pt>
                <c:pt idx="2">
                  <c:v>A few times a week</c:v>
                </c:pt>
                <c:pt idx="3">
                  <c:v>Every day</c:v>
                </c:pt>
                <c:pt idx="4">
                  <c:v>More than once a day</c:v>
                </c:pt>
                <c:pt idx="5">
                  <c:v>At least once a day</c:v>
                </c:pt>
              </c:strCache>
            </c:strRef>
          </c:cat>
          <c:val>
            <c:numRef>
              <c:f>Sheet1!$B$2:$B$7</c:f>
              <c:numCache>
                <c:formatCode>0</c:formatCode>
                <c:ptCount val="6"/>
                <c:pt idx="0">
                  <c:v>9</c:v>
                </c:pt>
                <c:pt idx="1">
                  <c:v>6</c:v>
                </c:pt>
                <c:pt idx="2">
                  <c:v>15</c:v>
                </c:pt>
                <c:pt idx="3">
                  <c:v>38</c:v>
                </c:pt>
                <c:pt idx="4">
                  <c:v>32</c:v>
                </c:pt>
                <c:pt idx="5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D8-4352-A166-F4C34972332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Rarely or never</c:v>
                </c:pt>
                <c:pt idx="1">
                  <c:v>About once a week</c:v>
                </c:pt>
                <c:pt idx="2">
                  <c:v>A few times a week</c:v>
                </c:pt>
                <c:pt idx="3">
                  <c:v>Every day</c:v>
                </c:pt>
                <c:pt idx="4">
                  <c:v>More than once a day</c:v>
                </c:pt>
                <c:pt idx="5">
                  <c:v>At least once a day</c:v>
                </c:pt>
              </c:strCache>
            </c:strRef>
          </c:cat>
          <c:val>
            <c:numRef>
              <c:f>Sheet1!$C$2:$C$7</c:f>
              <c:numCache>
                <c:formatCode>0</c:formatCode>
                <c:ptCount val="6"/>
                <c:pt idx="0">
                  <c:v>8</c:v>
                </c:pt>
                <c:pt idx="1">
                  <c:v>6</c:v>
                </c:pt>
                <c:pt idx="2">
                  <c:v>14</c:v>
                </c:pt>
                <c:pt idx="3">
                  <c:v>39</c:v>
                </c:pt>
                <c:pt idx="4">
                  <c:v>33</c:v>
                </c:pt>
                <c:pt idx="5">
                  <c:v>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FD8-4352-A166-F4C34972332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39289184"/>
        <c:axId val="439288224"/>
      </c:barChart>
      <c:catAx>
        <c:axId val="439289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9288224"/>
        <c:crosses val="autoZero"/>
        <c:auto val="1"/>
        <c:lblAlgn val="ctr"/>
        <c:lblOffset val="100"/>
        <c:noMultiLvlLbl val="0"/>
      </c:catAx>
      <c:valAx>
        <c:axId val="439288224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439289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18-29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YouTube</c:v>
                </c:pt>
                <c:pt idx="1">
                  <c:v>Facebook</c:v>
                </c:pt>
                <c:pt idx="2">
                  <c:v>Instagram</c:v>
                </c:pt>
                <c:pt idx="3">
                  <c:v>TikTok</c:v>
                </c:pt>
                <c:pt idx="4">
                  <c:v>WhatsApp</c:v>
                </c:pt>
                <c:pt idx="5">
                  <c:v>X (formerly Twitter)</c:v>
                </c:pt>
                <c:pt idx="6">
                  <c:v>Telegram</c:v>
                </c:pt>
                <c:pt idx="7">
                  <c:v>Messenger (Meta/Facebook)</c:v>
                </c:pt>
                <c:pt idx="8">
                  <c:v>Snapchat</c:v>
                </c:pt>
                <c:pt idx="9">
                  <c:v>Pinterest</c:v>
                </c:pt>
                <c:pt idx="10">
                  <c:v>LinkedIn</c:v>
                </c:pt>
                <c:pt idx="11">
                  <c:v>Reddit</c:v>
                </c:pt>
                <c:pt idx="12">
                  <c:v>WeChat</c:v>
                </c:pt>
              </c:strCache>
            </c:strRef>
          </c:cat>
          <c:val>
            <c:numRef>
              <c:f>Sheet1!$B$2:$B$14</c:f>
              <c:numCache>
                <c:formatCode>0</c:formatCode>
                <c:ptCount val="13"/>
                <c:pt idx="0">
                  <c:v>70</c:v>
                </c:pt>
                <c:pt idx="1">
                  <c:v>66</c:v>
                </c:pt>
                <c:pt idx="2">
                  <c:v>65</c:v>
                </c:pt>
                <c:pt idx="3">
                  <c:v>58</c:v>
                </c:pt>
                <c:pt idx="4">
                  <c:v>52</c:v>
                </c:pt>
                <c:pt idx="5">
                  <c:v>33</c:v>
                </c:pt>
                <c:pt idx="6">
                  <c:v>26</c:v>
                </c:pt>
                <c:pt idx="7">
                  <c:v>24</c:v>
                </c:pt>
                <c:pt idx="8">
                  <c:v>16</c:v>
                </c:pt>
                <c:pt idx="9">
                  <c:v>13</c:v>
                </c:pt>
                <c:pt idx="10">
                  <c:v>12</c:v>
                </c:pt>
                <c:pt idx="11">
                  <c:v>10</c:v>
                </c:pt>
                <c:pt idx="1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3E-4156-96CA-77EB38C587B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30-39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YouTube</c:v>
                </c:pt>
                <c:pt idx="1">
                  <c:v>Facebook</c:v>
                </c:pt>
                <c:pt idx="2">
                  <c:v>Instagram</c:v>
                </c:pt>
                <c:pt idx="3">
                  <c:v>TikTok</c:v>
                </c:pt>
                <c:pt idx="4">
                  <c:v>WhatsApp</c:v>
                </c:pt>
                <c:pt idx="5">
                  <c:v>X (formerly Twitter)</c:v>
                </c:pt>
                <c:pt idx="6">
                  <c:v>Telegram</c:v>
                </c:pt>
                <c:pt idx="7">
                  <c:v>Messenger (Meta/Facebook)</c:v>
                </c:pt>
                <c:pt idx="8">
                  <c:v>Snapchat</c:v>
                </c:pt>
                <c:pt idx="9">
                  <c:v>Pinterest</c:v>
                </c:pt>
                <c:pt idx="10">
                  <c:v>LinkedIn</c:v>
                </c:pt>
                <c:pt idx="11">
                  <c:v>Reddit</c:v>
                </c:pt>
                <c:pt idx="12">
                  <c:v>WeChat</c:v>
                </c:pt>
              </c:strCache>
            </c:strRef>
          </c:cat>
          <c:val>
            <c:numRef>
              <c:f>Sheet1!$C$2:$C$14</c:f>
              <c:numCache>
                <c:formatCode>0</c:formatCode>
                <c:ptCount val="13"/>
                <c:pt idx="0">
                  <c:v>73</c:v>
                </c:pt>
                <c:pt idx="1">
                  <c:v>74</c:v>
                </c:pt>
                <c:pt idx="2">
                  <c:v>58</c:v>
                </c:pt>
                <c:pt idx="3">
                  <c:v>50</c:v>
                </c:pt>
                <c:pt idx="4">
                  <c:v>55</c:v>
                </c:pt>
                <c:pt idx="5">
                  <c:v>31</c:v>
                </c:pt>
                <c:pt idx="6">
                  <c:v>29</c:v>
                </c:pt>
                <c:pt idx="7">
                  <c:v>29</c:v>
                </c:pt>
                <c:pt idx="8">
                  <c:v>12</c:v>
                </c:pt>
                <c:pt idx="9">
                  <c:v>11</c:v>
                </c:pt>
                <c:pt idx="10">
                  <c:v>17</c:v>
                </c:pt>
                <c:pt idx="11">
                  <c:v>8</c:v>
                </c:pt>
                <c:pt idx="1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33E-4156-96CA-77EB38C587B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40-49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YouTube</c:v>
                </c:pt>
                <c:pt idx="1">
                  <c:v>Facebook</c:v>
                </c:pt>
                <c:pt idx="2">
                  <c:v>Instagram</c:v>
                </c:pt>
                <c:pt idx="3">
                  <c:v>TikTok</c:v>
                </c:pt>
                <c:pt idx="4">
                  <c:v>WhatsApp</c:v>
                </c:pt>
                <c:pt idx="5">
                  <c:v>X (formerly Twitter)</c:v>
                </c:pt>
                <c:pt idx="6">
                  <c:v>Telegram</c:v>
                </c:pt>
                <c:pt idx="7">
                  <c:v>Messenger (Meta/Facebook)</c:v>
                </c:pt>
                <c:pt idx="8">
                  <c:v>Snapchat</c:v>
                </c:pt>
                <c:pt idx="9">
                  <c:v>Pinterest</c:v>
                </c:pt>
                <c:pt idx="10">
                  <c:v>LinkedIn</c:v>
                </c:pt>
                <c:pt idx="11">
                  <c:v>Reddit</c:v>
                </c:pt>
                <c:pt idx="12">
                  <c:v>WeChat</c:v>
                </c:pt>
              </c:strCache>
            </c:strRef>
          </c:cat>
          <c:val>
            <c:numRef>
              <c:f>Sheet1!$D$2:$D$14</c:f>
              <c:numCache>
                <c:formatCode>0</c:formatCode>
                <c:ptCount val="13"/>
                <c:pt idx="0">
                  <c:v>73</c:v>
                </c:pt>
                <c:pt idx="1">
                  <c:v>74</c:v>
                </c:pt>
                <c:pt idx="2">
                  <c:v>52</c:v>
                </c:pt>
                <c:pt idx="3">
                  <c:v>42</c:v>
                </c:pt>
                <c:pt idx="4">
                  <c:v>54</c:v>
                </c:pt>
                <c:pt idx="5">
                  <c:v>29</c:v>
                </c:pt>
                <c:pt idx="6">
                  <c:v>24</c:v>
                </c:pt>
                <c:pt idx="7">
                  <c:v>28</c:v>
                </c:pt>
                <c:pt idx="8">
                  <c:v>10</c:v>
                </c:pt>
                <c:pt idx="9">
                  <c:v>11</c:v>
                </c:pt>
                <c:pt idx="10">
                  <c:v>18</c:v>
                </c:pt>
                <c:pt idx="11">
                  <c:v>6</c:v>
                </c:pt>
                <c:pt idx="1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33E-4156-96CA-77EB38C587B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50+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YouTube</c:v>
                </c:pt>
                <c:pt idx="1">
                  <c:v>Facebook</c:v>
                </c:pt>
                <c:pt idx="2">
                  <c:v>Instagram</c:v>
                </c:pt>
                <c:pt idx="3">
                  <c:v>TikTok</c:v>
                </c:pt>
                <c:pt idx="4">
                  <c:v>WhatsApp</c:v>
                </c:pt>
                <c:pt idx="5">
                  <c:v>X (formerly Twitter)</c:v>
                </c:pt>
                <c:pt idx="6">
                  <c:v>Telegram</c:v>
                </c:pt>
                <c:pt idx="7">
                  <c:v>Messenger (Meta/Facebook)</c:v>
                </c:pt>
                <c:pt idx="8">
                  <c:v>Snapchat</c:v>
                </c:pt>
                <c:pt idx="9">
                  <c:v>Pinterest</c:v>
                </c:pt>
                <c:pt idx="10">
                  <c:v>LinkedIn</c:v>
                </c:pt>
                <c:pt idx="11">
                  <c:v>Reddit</c:v>
                </c:pt>
                <c:pt idx="12">
                  <c:v>WeChat</c:v>
                </c:pt>
              </c:strCache>
            </c:strRef>
          </c:cat>
          <c:val>
            <c:numRef>
              <c:f>Sheet1!$E$2:$E$14</c:f>
              <c:numCache>
                <c:formatCode>0</c:formatCode>
                <c:ptCount val="13"/>
                <c:pt idx="0">
                  <c:v>68</c:v>
                </c:pt>
                <c:pt idx="1">
                  <c:v>72</c:v>
                </c:pt>
                <c:pt idx="2">
                  <c:v>47</c:v>
                </c:pt>
                <c:pt idx="3">
                  <c:v>34</c:v>
                </c:pt>
                <c:pt idx="4">
                  <c:v>53</c:v>
                </c:pt>
                <c:pt idx="5">
                  <c:v>26</c:v>
                </c:pt>
                <c:pt idx="6">
                  <c:v>20</c:v>
                </c:pt>
                <c:pt idx="7">
                  <c:v>28</c:v>
                </c:pt>
                <c:pt idx="8">
                  <c:v>7</c:v>
                </c:pt>
                <c:pt idx="9">
                  <c:v>11</c:v>
                </c:pt>
                <c:pt idx="10">
                  <c:v>16</c:v>
                </c:pt>
                <c:pt idx="11">
                  <c:v>5</c:v>
                </c:pt>
                <c:pt idx="1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33E-4156-96CA-77EB38C587B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39289184"/>
        <c:axId val="439288224"/>
      </c:barChart>
      <c:catAx>
        <c:axId val="439289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9288224"/>
        <c:crosses val="autoZero"/>
        <c:auto val="1"/>
        <c:lblAlgn val="ctr"/>
        <c:lblOffset val="100"/>
        <c:noMultiLvlLbl val="0"/>
      </c:catAx>
      <c:valAx>
        <c:axId val="439288224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439289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YouTube</c:v>
                </c:pt>
                <c:pt idx="1">
                  <c:v>Facebook</c:v>
                </c:pt>
                <c:pt idx="2">
                  <c:v>WhatsApp</c:v>
                </c:pt>
                <c:pt idx="3">
                  <c:v>Instagram</c:v>
                </c:pt>
                <c:pt idx="4">
                  <c:v>TikTok</c:v>
                </c:pt>
                <c:pt idx="5">
                  <c:v>X (formerly Twitter)</c:v>
                </c:pt>
                <c:pt idx="6">
                  <c:v>Telegram</c:v>
                </c:pt>
                <c:pt idx="7">
                  <c:v>Messenger (Meta/Facebook)</c:v>
                </c:pt>
                <c:pt idx="8">
                  <c:v>LinkedIn</c:v>
                </c:pt>
                <c:pt idx="9">
                  <c:v>Snapchat</c:v>
                </c:pt>
                <c:pt idx="10">
                  <c:v>Pinterest</c:v>
                </c:pt>
                <c:pt idx="11">
                  <c:v>Reddit</c:v>
                </c:pt>
                <c:pt idx="12">
                  <c:v>WeChat</c:v>
                </c:pt>
              </c:strCache>
            </c:strRef>
          </c:cat>
          <c:val>
            <c:numRef>
              <c:f>Sheet1!$B$2:$B$14</c:f>
              <c:numCache>
                <c:formatCode>0</c:formatCode>
                <c:ptCount val="13"/>
                <c:pt idx="0">
                  <c:v>75</c:v>
                </c:pt>
                <c:pt idx="1">
                  <c:v>72</c:v>
                </c:pt>
                <c:pt idx="2">
                  <c:v>54</c:v>
                </c:pt>
                <c:pt idx="3">
                  <c:v>53</c:v>
                </c:pt>
                <c:pt idx="4">
                  <c:v>43</c:v>
                </c:pt>
                <c:pt idx="5">
                  <c:v>35</c:v>
                </c:pt>
                <c:pt idx="6">
                  <c:v>28</c:v>
                </c:pt>
                <c:pt idx="7">
                  <c:v>27</c:v>
                </c:pt>
                <c:pt idx="8">
                  <c:v>16</c:v>
                </c:pt>
                <c:pt idx="9">
                  <c:v>10</c:v>
                </c:pt>
                <c:pt idx="10">
                  <c:v>8</c:v>
                </c:pt>
                <c:pt idx="11">
                  <c:v>8</c:v>
                </c:pt>
                <c:pt idx="1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3A-47C2-BBCB-A00E8DD7FF4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YouTube</c:v>
                </c:pt>
                <c:pt idx="1">
                  <c:v>Facebook</c:v>
                </c:pt>
                <c:pt idx="2">
                  <c:v>WhatsApp</c:v>
                </c:pt>
                <c:pt idx="3">
                  <c:v>Instagram</c:v>
                </c:pt>
                <c:pt idx="4">
                  <c:v>TikTok</c:v>
                </c:pt>
                <c:pt idx="5">
                  <c:v>X (formerly Twitter)</c:v>
                </c:pt>
                <c:pt idx="6">
                  <c:v>Telegram</c:v>
                </c:pt>
                <c:pt idx="7">
                  <c:v>Messenger (Meta/Facebook)</c:v>
                </c:pt>
                <c:pt idx="8">
                  <c:v>LinkedIn</c:v>
                </c:pt>
                <c:pt idx="9">
                  <c:v>Snapchat</c:v>
                </c:pt>
                <c:pt idx="10">
                  <c:v>Pinterest</c:v>
                </c:pt>
                <c:pt idx="11">
                  <c:v>Reddit</c:v>
                </c:pt>
                <c:pt idx="12">
                  <c:v>WeChat</c:v>
                </c:pt>
              </c:strCache>
            </c:strRef>
          </c:cat>
          <c:val>
            <c:numRef>
              <c:f>Sheet1!$C$2:$C$14</c:f>
              <c:numCache>
                <c:formatCode>0</c:formatCode>
                <c:ptCount val="13"/>
                <c:pt idx="0">
                  <c:v>67</c:v>
                </c:pt>
                <c:pt idx="1">
                  <c:v>70</c:v>
                </c:pt>
                <c:pt idx="2">
                  <c:v>53</c:v>
                </c:pt>
                <c:pt idx="3">
                  <c:v>58</c:v>
                </c:pt>
                <c:pt idx="4">
                  <c:v>50</c:v>
                </c:pt>
                <c:pt idx="5">
                  <c:v>25</c:v>
                </c:pt>
                <c:pt idx="6">
                  <c:v>22</c:v>
                </c:pt>
                <c:pt idx="7">
                  <c:v>27</c:v>
                </c:pt>
                <c:pt idx="8">
                  <c:v>14</c:v>
                </c:pt>
                <c:pt idx="9">
                  <c:v>13</c:v>
                </c:pt>
                <c:pt idx="10">
                  <c:v>15</c:v>
                </c:pt>
                <c:pt idx="11">
                  <c:v>6</c:v>
                </c:pt>
                <c:pt idx="1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E3A-47C2-BBCB-A00E8DD7FF4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39289184"/>
        <c:axId val="439288224"/>
      </c:barChart>
      <c:catAx>
        <c:axId val="439289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9288224"/>
        <c:crosses val="autoZero"/>
        <c:auto val="1"/>
        <c:lblAlgn val="ctr"/>
        <c:lblOffset val="100"/>
        <c:noMultiLvlLbl val="0"/>
      </c:catAx>
      <c:valAx>
        <c:axId val="439288224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439289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Man-Made CC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GLOBAL AVERAGE</c:v>
                </c:pt>
                <c:pt idx="1">
                  <c:v>More than once a day</c:v>
                </c:pt>
                <c:pt idx="2">
                  <c:v>Every day</c:v>
                </c:pt>
                <c:pt idx="3">
                  <c:v>A few times a week</c:v>
                </c:pt>
                <c:pt idx="4">
                  <c:v>Once a week</c:v>
                </c:pt>
                <c:pt idx="5">
                  <c:v>Rarely/never</c:v>
                </c:pt>
                <c:pt idx="6">
                  <c:v>At least once a day</c:v>
                </c:pt>
              </c:strCache>
            </c:strRef>
          </c:cat>
          <c:val>
            <c:numRef>
              <c:f>Sheet1!$B$2:$B$8</c:f>
              <c:numCache>
                <c:formatCode>0</c:formatCode>
                <c:ptCount val="7"/>
                <c:pt idx="0">
                  <c:v>71</c:v>
                </c:pt>
                <c:pt idx="1">
                  <c:v>75</c:v>
                </c:pt>
                <c:pt idx="2">
                  <c:v>72</c:v>
                </c:pt>
                <c:pt idx="3">
                  <c:v>66</c:v>
                </c:pt>
                <c:pt idx="4">
                  <c:v>61</c:v>
                </c:pt>
                <c:pt idx="5">
                  <c:v>70</c:v>
                </c:pt>
                <c:pt idx="6">
                  <c:v>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3E-4156-96CA-77EB38C587B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 man-made CC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GLOBAL AVERAGE</c:v>
                </c:pt>
                <c:pt idx="1">
                  <c:v>More than once a day</c:v>
                </c:pt>
                <c:pt idx="2">
                  <c:v>Every day</c:v>
                </c:pt>
                <c:pt idx="3">
                  <c:v>A few times a week</c:v>
                </c:pt>
                <c:pt idx="4">
                  <c:v>Once a week</c:v>
                </c:pt>
                <c:pt idx="5">
                  <c:v>Rarely/never</c:v>
                </c:pt>
                <c:pt idx="6">
                  <c:v>At least once a day</c:v>
                </c:pt>
              </c:strCache>
            </c:strRef>
          </c:cat>
          <c:val>
            <c:numRef>
              <c:f>Sheet1!$C$2:$C$8</c:f>
              <c:numCache>
                <c:formatCode>0</c:formatCode>
                <c:ptCount val="7"/>
                <c:pt idx="0">
                  <c:v>25</c:v>
                </c:pt>
                <c:pt idx="1">
                  <c:v>23</c:v>
                </c:pt>
                <c:pt idx="2">
                  <c:v>25</c:v>
                </c:pt>
                <c:pt idx="3">
                  <c:v>28</c:v>
                </c:pt>
                <c:pt idx="4">
                  <c:v>34</c:v>
                </c:pt>
                <c:pt idx="5">
                  <c:v>25</c:v>
                </c:pt>
                <c:pt idx="6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33E-4156-96CA-77EB38C587B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 CC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GLOBAL AVERAGE</c:v>
                </c:pt>
                <c:pt idx="1">
                  <c:v>More than once a day</c:v>
                </c:pt>
                <c:pt idx="2">
                  <c:v>Every day</c:v>
                </c:pt>
                <c:pt idx="3">
                  <c:v>A few times a week</c:v>
                </c:pt>
                <c:pt idx="4">
                  <c:v>Once a week</c:v>
                </c:pt>
                <c:pt idx="5">
                  <c:v>Rarely/never</c:v>
                </c:pt>
                <c:pt idx="6">
                  <c:v>At least once a day</c:v>
                </c:pt>
              </c:strCache>
            </c:strRef>
          </c:cat>
          <c:val>
            <c:numRef>
              <c:f>Sheet1!$D$2:$D$8</c:f>
              <c:numCache>
                <c:formatCode>0</c:formatCode>
                <c:ptCount val="7"/>
                <c:pt idx="0">
                  <c:v>4</c:v>
                </c:pt>
                <c:pt idx="1">
                  <c:v>3</c:v>
                </c:pt>
                <c:pt idx="2">
                  <c:v>3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33E-4156-96CA-77EB38C587B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439289184"/>
        <c:axId val="439288224"/>
      </c:barChart>
      <c:catAx>
        <c:axId val="439289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9288224"/>
        <c:crosses val="autoZero"/>
        <c:auto val="1"/>
        <c:lblAlgn val="ctr"/>
        <c:lblOffset val="100"/>
        <c:noMultiLvlLbl val="0"/>
      </c:catAx>
      <c:valAx>
        <c:axId val="43928822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439289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Very familiar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GLOBAL AVERAGE</c:v>
                </c:pt>
                <c:pt idx="1">
                  <c:v>More than once a day</c:v>
                </c:pt>
                <c:pt idx="2">
                  <c:v>Every day</c:v>
                </c:pt>
                <c:pt idx="3">
                  <c:v>A few times a week</c:v>
                </c:pt>
                <c:pt idx="4">
                  <c:v>Once a week</c:v>
                </c:pt>
                <c:pt idx="5">
                  <c:v>Rarely/never</c:v>
                </c:pt>
                <c:pt idx="6">
                  <c:v>At least once a day</c:v>
                </c:pt>
              </c:strCache>
            </c:strRef>
          </c:cat>
          <c:val>
            <c:numRef>
              <c:f>Sheet1!$B$2:$B$8</c:f>
              <c:numCache>
                <c:formatCode>0</c:formatCode>
                <c:ptCount val="7"/>
                <c:pt idx="0">
                  <c:v>13</c:v>
                </c:pt>
                <c:pt idx="1">
                  <c:v>17</c:v>
                </c:pt>
                <c:pt idx="2">
                  <c:v>12</c:v>
                </c:pt>
                <c:pt idx="3">
                  <c:v>11</c:v>
                </c:pt>
                <c:pt idx="4">
                  <c:v>12</c:v>
                </c:pt>
                <c:pt idx="5">
                  <c:v>10</c:v>
                </c:pt>
                <c:pt idx="6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3E-4156-96CA-77EB38C587B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Somewhat familiar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GLOBAL AVERAGE</c:v>
                </c:pt>
                <c:pt idx="1">
                  <c:v>More than once a day</c:v>
                </c:pt>
                <c:pt idx="2">
                  <c:v>Every day</c:v>
                </c:pt>
                <c:pt idx="3">
                  <c:v>A few times a week</c:v>
                </c:pt>
                <c:pt idx="4">
                  <c:v>Once a week</c:v>
                </c:pt>
                <c:pt idx="5">
                  <c:v>Rarely/never</c:v>
                </c:pt>
                <c:pt idx="6">
                  <c:v>At least once a day</c:v>
                </c:pt>
              </c:strCache>
            </c:strRef>
          </c:cat>
          <c:val>
            <c:numRef>
              <c:f>Sheet1!$C$2:$C$8</c:f>
              <c:numCache>
                <c:formatCode>0</c:formatCode>
                <c:ptCount val="7"/>
                <c:pt idx="0">
                  <c:v>35</c:v>
                </c:pt>
                <c:pt idx="1">
                  <c:v>37</c:v>
                </c:pt>
                <c:pt idx="2">
                  <c:v>35</c:v>
                </c:pt>
                <c:pt idx="3">
                  <c:v>33</c:v>
                </c:pt>
                <c:pt idx="4">
                  <c:v>28</c:v>
                </c:pt>
                <c:pt idx="5">
                  <c:v>30</c:v>
                </c:pt>
                <c:pt idx="6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33E-4156-96CA-77EB38C587B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Heard of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GLOBAL AVERAGE</c:v>
                </c:pt>
                <c:pt idx="1">
                  <c:v>More than once a day</c:v>
                </c:pt>
                <c:pt idx="2">
                  <c:v>Every day</c:v>
                </c:pt>
                <c:pt idx="3">
                  <c:v>A few times a week</c:v>
                </c:pt>
                <c:pt idx="4">
                  <c:v>Once a week</c:v>
                </c:pt>
                <c:pt idx="5">
                  <c:v>Rarely/never</c:v>
                </c:pt>
                <c:pt idx="6">
                  <c:v>At least once a day</c:v>
                </c:pt>
              </c:strCache>
            </c:strRef>
          </c:cat>
          <c:val>
            <c:numRef>
              <c:f>Sheet1!$D$2:$D$8</c:f>
              <c:numCache>
                <c:formatCode>0</c:formatCode>
                <c:ptCount val="7"/>
                <c:pt idx="0">
                  <c:v>37</c:v>
                </c:pt>
                <c:pt idx="1">
                  <c:v>32</c:v>
                </c:pt>
                <c:pt idx="2">
                  <c:v>39</c:v>
                </c:pt>
                <c:pt idx="3">
                  <c:v>39</c:v>
                </c:pt>
                <c:pt idx="4">
                  <c:v>39</c:v>
                </c:pt>
                <c:pt idx="5">
                  <c:v>41</c:v>
                </c:pt>
                <c:pt idx="6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33E-4156-96CA-77EB38C587B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Never heard of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GLOBAL AVERAGE</c:v>
                </c:pt>
                <c:pt idx="1">
                  <c:v>More than once a day</c:v>
                </c:pt>
                <c:pt idx="2">
                  <c:v>Every day</c:v>
                </c:pt>
                <c:pt idx="3">
                  <c:v>A few times a week</c:v>
                </c:pt>
                <c:pt idx="4">
                  <c:v>Once a week</c:v>
                </c:pt>
                <c:pt idx="5">
                  <c:v>Rarely/never</c:v>
                </c:pt>
                <c:pt idx="6">
                  <c:v>At least once a day</c:v>
                </c:pt>
              </c:strCache>
            </c:strRef>
          </c:cat>
          <c:val>
            <c:numRef>
              <c:f>Sheet1!$E$2:$E$8</c:f>
              <c:numCache>
                <c:formatCode>0</c:formatCode>
                <c:ptCount val="7"/>
                <c:pt idx="0">
                  <c:v>15</c:v>
                </c:pt>
                <c:pt idx="1">
                  <c:v>13</c:v>
                </c:pt>
                <c:pt idx="2">
                  <c:v>15</c:v>
                </c:pt>
                <c:pt idx="3">
                  <c:v>17</c:v>
                </c:pt>
                <c:pt idx="4">
                  <c:v>21</c:v>
                </c:pt>
                <c:pt idx="5">
                  <c:v>19</c:v>
                </c:pt>
                <c:pt idx="6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53-4F90-A30D-47D3CE67170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439289184"/>
        <c:axId val="439288224"/>
      </c:barChart>
      <c:catAx>
        <c:axId val="439289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9288224"/>
        <c:crosses val="autoZero"/>
        <c:auto val="1"/>
        <c:lblAlgn val="ctr"/>
        <c:lblOffset val="100"/>
        <c:noMultiLvlLbl val="0"/>
      </c:catAx>
      <c:valAx>
        <c:axId val="43928822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439289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0.82429</cdr:x>
      <cdr:y>0.04068</cdr:y>
    </cdr:from>
    <cdr:to>
      <cdr:x>0.82429</cdr:x>
      <cdr:y>0.96454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7B247069-8E1D-A5F8-9161-58F1A9D5696F}"/>
            </a:ext>
          </a:extLst>
        </cdr:cNvPr>
        <cdr:cNvCxnSpPr/>
      </cdr:nvCxnSpPr>
      <cdr:spPr>
        <a:xfrm xmlns:a="http://schemas.openxmlformats.org/drawingml/2006/main">
          <a:off x="8667939" y="162427"/>
          <a:ext cx="0" cy="368847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0.82912</cdr:x>
      <cdr:y>0.04406</cdr:y>
    </cdr:from>
    <cdr:to>
      <cdr:x>0.82912</cdr:x>
      <cdr:y>0.96792</cdr:y>
    </cdr:to>
    <cdr:cxnSp macro="">
      <cdr:nvCxnSpPr>
        <cdr:cNvPr id="2" name="Straight Connector 1">
          <a:extLst xmlns:a="http://schemas.openxmlformats.org/drawingml/2006/main">
            <a:ext uri="{FF2B5EF4-FFF2-40B4-BE49-F238E27FC236}">
              <a16:creationId xmlns:a16="http://schemas.microsoft.com/office/drawing/2014/main" id="{3B82955A-C499-645E-850A-238FF614FBBB}"/>
            </a:ext>
          </a:extLst>
        </cdr:cNvPr>
        <cdr:cNvCxnSpPr/>
      </cdr:nvCxnSpPr>
      <cdr:spPr>
        <a:xfrm xmlns:a="http://schemas.openxmlformats.org/drawingml/2006/main">
          <a:off x="8718739" y="175903"/>
          <a:ext cx="0" cy="368847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D1E5FA-DABE-4802-AE98-8EE3B4BE0857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56593E-635C-4C62-8719-CD0F99848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94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7BB699-9232-5D5F-EAF6-7888D90257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E4DA96A-B8E9-FACB-713B-6C5523D7314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D44970E-A58D-70AB-636D-1923C76827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75643F-3AA4-4B69-15EC-F19456CF835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6D8F30-4251-4330-B9B6-E3AD9A1ACCF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itchFamily="2" charset="77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00499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A270CE-E21A-B1B3-1A15-A56B709E96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33CE499-27BD-13CA-0097-24DE0DF8C97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29F597D-557A-4EC4-469E-DFD05F1D89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498A0B-D50C-E9D0-B090-D53F11091DA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6D8F30-4251-4330-B9B6-E3AD9A1ACCF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itchFamily="2" charset="77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0393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AFBA4A-8651-CC8E-F1C3-890F71BB80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98618F6-07F9-2433-559A-D6D74F2CEBF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DAF691C-7318-35C1-7C7C-0C0BB32D28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A21368-CCC5-2078-6AD4-466FAEBC294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6D8F30-4251-4330-B9B6-E3AD9A1ACCF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itchFamily="2" charset="77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72483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14B8C1-AB67-CAE4-189C-00BF363FC4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522008E-06B5-4D2E-33A8-B2A03F199B7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D13A62B-B533-4E5E-0BCF-B97614F125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18894F-7C21-400C-D59A-2705F0A0D45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6D8F30-4251-4330-B9B6-E3AD9A1ACCF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itchFamily="2" charset="77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34961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12BCF9-74E0-EE32-8E15-F3C786E2CC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0E35F9B-84B7-4629-F001-910AE183B04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6E77C1C-F8C5-010E-F7B7-FEE4BAE9C8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B637B1-1EF0-4A0C-5B32-EFA7FF24F1B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6D8F30-4251-4330-B9B6-E3AD9A1ACCF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itchFamily="2" charset="77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52351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BB7C19-B9FD-1C8A-8AEE-271D445253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CDA65C0-2E3A-922B-5F79-754D5E33C74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739BA20-50B6-E586-F06E-36A4050D4A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D0FF2C-245C-B224-2FE5-958F54D67E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6D8F30-4251-4330-B9B6-E3AD9A1ACCF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itchFamily="2" charset="77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304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4C42E8-3406-C0AB-F189-1AA6F808E0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378A62E-07E4-FF70-BAAD-C448501CAC2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F5DA464-0649-A789-C52F-E9353AA47A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D84D25-054D-3419-F455-E689EBEAC3F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6D8F30-4251-4330-B9B6-E3AD9A1ACCF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itchFamily="2" charset="77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79656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F8F105-551C-2342-C11B-A642C50453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765F672-210D-4C00-D2C6-4E3EA8F1679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5AA5094-44CB-4F46-A72E-EDBA8787E2F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FB04FD-8199-B0A0-9399-94734B44C2C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6D8F30-4251-4330-B9B6-E3AD9A1ACCF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itchFamily="2" charset="77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9739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505FE9F6-B2E2-F7F6-8A6D-31856DB36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  <a:prstGeom prst="rect">
            <a:avLst/>
          </a:prstGeom>
        </p:spPr>
        <p:txBody>
          <a:bodyPr vert="horz" lIns="630936" tIns="457200" rIns="91440" bIns="45720" rtlCol="0" anchor="t">
            <a:noAutofit/>
          </a:bodyPr>
          <a:lstStyle>
            <a:lvl1pPr>
              <a:lnSpc>
                <a:spcPct val="100000"/>
              </a:lnSpc>
              <a:defRPr b="0" i="0">
                <a:latin typeface="Montserrat" pitchFamily="2" charset="77"/>
              </a:defRPr>
            </a:lvl1pPr>
          </a:lstStyle>
          <a:p>
            <a:r>
              <a:rPr lang="en-US" dirty="0"/>
              <a:t>Click to edit Master title style</a:t>
            </a:r>
            <a:endParaRPr lang="id-ID" dirty="0"/>
          </a:p>
        </p:txBody>
      </p:sp>
      <p:pic>
        <p:nvPicPr>
          <p:cNvPr id="6" name="Picture 5" descr="A logo with blue dots&#10;&#10;AI-generated content may be incorrect.">
            <a:extLst>
              <a:ext uri="{FF2B5EF4-FFF2-40B4-BE49-F238E27FC236}">
                <a16:creationId xmlns:a16="http://schemas.microsoft.com/office/drawing/2014/main" id="{2FB2230E-6A4E-4DD3-FDC3-03A2619B6A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7172" y="6229671"/>
            <a:ext cx="1026158" cy="528342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7290C639-A88B-25F1-AF07-ABBC875BFB01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0759440" y="6394450"/>
            <a:ext cx="822960" cy="191652"/>
            <a:chOff x="-1447995" y="4326965"/>
            <a:chExt cx="6315484" cy="1470760"/>
          </a:xfrm>
          <a:solidFill>
            <a:schemeClr val="tx1"/>
          </a:solidFill>
        </p:grpSpPr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C85A21A-4318-3F03-459D-9CFFE6BAB347}"/>
                </a:ext>
              </a:extLst>
            </p:cNvPr>
            <p:cNvSpPr/>
            <p:nvPr/>
          </p:nvSpPr>
          <p:spPr>
            <a:xfrm>
              <a:off x="3824651" y="4701952"/>
              <a:ext cx="1042838" cy="1082415"/>
            </a:xfrm>
            <a:custGeom>
              <a:avLst/>
              <a:gdLst>
                <a:gd name="connsiteX0" fmla="*/ 614052 w 1042838"/>
                <a:gd name="connsiteY0" fmla="*/ 0 h 1082415"/>
                <a:gd name="connsiteX1" fmla="*/ 283218 w 1042838"/>
                <a:gd name="connsiteY1" fmla="*/ 147701 h 1082415"/>
                <a:gd name="connsiteX2" fmla="*/ 147332 w 1042838"/>
                <a:gd name="connsiteY2" fmla="*/ 11710 h 1082415"/>
                <a:gd name="connsiteX3" fmla="*/ 0 w 1042838"/>
                <a:gd name="connsiteY3" fmla="*/ 11710 h 1082415"/>
                <a:gd name="connsiteX4" fmla="*/ 0 w 1042838"/>
                <a:gd name="connsiteY4" fmla="*/ 1082415 h 1082415"/>
                <a:gd name="connsiteX5" fmla="*/ 291545 w 1042838"/>
                <a:gd name="connsiteY5" fmla="*/ 1082415 h 1082415"/>
                <a:gd name="connsiteX6" fmla="*/ 291545 w 1042838"/>
                <a:gd name="connsiteY6" fmla="*/ 535385 h 1082415"/>
                <a:gd name="connsiteX7" fmla="*/ 535373 w 1042838"/>
                <a:gd name="connsiteY7" fmla="*/ 241652 h 1082415"/>
                <a:gd name="connsiteX8" fmla="*/ 751294 w 1042838"/>
                <a:gd name="connsiteY8" fmla="*/ 518731 h 1082415"/>
                <a:gd name="connsiteX9" fmla="*/ 751294 w 1042838"/>
                <a:gd name="connsiteY9" fmla="*/ 1082364 h 1082415"/>
                <a:gd name="connsiteX10" fmla="*/ 1042839 w 1042838"/>
                <a:gd name="connsiteY10" fmla="*/ 1082364 h 1082415"/>
                <a:gd name="connsiteX11" fmla="*/ 1042839 w 1042838"/>
                <a:gd name="connsiteY11" fmla="*/ 489559 h 1082415"/>
                <a:gd name="connsiteX12" fmla="*/ 614052 w 1042838"/>
                <a:gd name="connsiteY12" fmla="*/ 0 h 10824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42838" h="1082415">
                  <a:moveTo>
                    <a:pt x="614052" y="0"/>
                  </a:moveTo>
                  <a:cubicBezTo>
                    <a:pt x="449628" y="0"/>
                    <a:pt x="351923" y="62428"/>
                    <a:pt x="283218" y="147701"/>
                  </a:cubicBezTo>
                  <a:lnTo>
                    <a:pt x="147332" y="11710"/>
                  </a:lnTo>
                  <a:lnTo>
                    <a:pt x="0" y="11710"/>
                  </a:lnTo>
                  <a:lnTo>
                    <a:pt x="0" y="1082415"/>
                  </a:lnTo>
                  <a:lnTo>
                    <a:pt x="291545" y="1082415"/>
                  </a:lnTo>
                  <a:lnTo>
                    <a:pt x="291545" y="535385"/>
                  </a:lnTo>
                  <a:cubicBezTo>
                    <a:pt x="291545" y="349981"/>
                    <a:pt x="377060" y="241652"/>
                    <a:pt x="535373" y="241652"/>
                  </a:cubicBezTo>
                  <a:cubicBezTo>
                    <a:pt x="684519" y="241652"/>
                    <a:pt x="751294" y="337494"/>
                    <a:pt x="751294" y="518731"/>
                  </a:cubicBezTo>
                  <a:lnTo>
                    <a:pt x="751294" y="1082364"/>
                  </a:lnTo>
                  <a:lnTo>
                    <a:pt x="1042839" y="1082364"/>
                  </a:lnTo>
                  <a:lnTo>
                    <a:pt x="1042839" y="489559"/>
                  </a:lnTo>
                  <a:cubicBezTo>
                    <a:pt x="1042839" y="122925"/>
                    <a:pt x="845059" y="0"/>
                    <a:pt x="614052" y="0"/>
                  </a:cubicBez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b="0" i="0" dirty="0">
                <a:latin typeface="Montserrat" pitchFamily="2" charset="77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82FDED35-CF76-693B-A79F-ADC90E993B0C}"/>
                </a:ext>
              </a:extLst>
            </p:cNvPr>
            <p:cNvSpPr/>
            <p:nvPr/>
          </p:nvSpPr>
          <p:spPr>
            <a:xfrm>
              <a:off x="1575257" y="4699868"/>
              <a:ext cx="999106" cy="1097857"/>
            </a:xfrm>
            <a:custGeom>
              <a:avLst/>
              <a:gdLst>
                <a:gd name="connsiteX0" fmla="*/ 561013 w 999106"/>
                <a:gd name="connsiteY0" fmla="*/ 428412 h 1097857"/>
                <a:gd name="connsiteX1" fmla="*/ 505041 w 999106"/>
                <a:gd name="connsiteY1" fmla="*/ 421704 h 1097857"/>
                <a:gd name="connsiteX2" fmla="*/ 301940 w 999106"/>
                <a:gd name="connsiteY2" fmla="*/ 321255 h 1097857"/>
                <a:gd name="connsiteX3" fmla="*/ 488885 w 999106"/>
                <a:gd name="connsiteY3" fmla="*/ 208319 h 1097857"/>
                <a:gd name="connsiteX4" fmla="*/ 703387 w 999106"/>
                <a:gd name="connsiteY4" fmla="*/ 345815 h 1097857"/>
                <a:gd name="connsiteX5" fmla="*/ 982461 w 999106"/>
                <a:gd name="connsiteY5" fmla="*/ 345815 h 1097857"/>
                <a:gd name="connsiteX6" fmla="*/ 494684 w 999106"/>
                <a:gd name="connsiteY6" fmla="*/ 0 h 1097857"/>
                <a:gd name="connsiteX7" fmla="*/ 22891 w 999106"/>
                <a:gd name="connsiteY7" fmla="*/ 350612 h 1097857"/>
                <a:gd name="connsiteX8" fmla="*/ 450710 w 999106"/>
                <a:gd name="connsiteY8" fmla="*/ 654258 h 1097857"/>
                <a:gd name="connsiteX9" fmla="*/ 504735 w 999106"/>
                <a:gd name="connsiteY9" fmla="*/ 660966 h 1097857"/>
                <a:gd name="connsiteX10" fmla="*/ 713807 w 999106"/>
                <a:gd name="connsiteY10" fmla="*/ 763517 h 1097857"/>
                <a:gd name="connsiteX11" fmla="*/ 519936 w 999106"/>
                <a:gd name="connsiteY11" fmla="*/ 887455 h 1097857"/>
                <a:gd name="connsiteX12" fmla="*/ 276961 w 999106"/>
                <a:gd name="connsiteY12" fmla="*/ 729134 h 1097857"/>
                <a:gd name="connsiteX13" fmla="*/ 0 w 999106"/>
                <a:gd name="connsiteY13" fmla="*/ 729134 h 1097857"/>
                <a:gd name="connsiteX14" fmla="*/ 511177 w 999106"/>
                <a:gd name="connsiteY14" fmla="*/ 1097858 h 1097857"/>
                <a:gd name="connsiteX15" fmla="*/ 999107 w 999106"/>
                <a:gd name="connsiteY15" fmla="*/ 737868 h 1097857"/>
                <a:gd name="connsiteX16" fmla="*/ 561013 w 999106"/>
                <a:gd name="connsiteY16" fmla="*/ 428412 h 1097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999106" h="1097857">
                  <a:moveTo>
                    <a:pt x="561013" y="428412"/>
                  </a:moveTo>
                  <a:lnTo>
                    <a:pt x="505041" y="421704"/>
                  </a:lnTo>
                  <a:cubicBezTo>
                    <a:pt x="374928" y="406114"/>
                    <a:pt x="301940" y="391837"/>
                    <a:pt x="301940" y="321255"/>
                  </a:cubicBezTo>
                  <a:cubicBezTo>
                    <a:pt x="301940" y="249972"/>
                    <a:pt x="376869" y="208319"/>
                    <a:pt x="488885" y="208319"/>
                  </a:cubicBezTo>
                  <a:cubicBezTo>
                    <a:pt x="613899" y="208319"/>
                    <a:pt x="695080" y="260401"/>
                    <a:pt x="703387" y="345815"/>
                  </a:cubicBezTo>
                  <a:lnTo>
                    <a:pt x="982461" y="345815"/>
                  </a:lnTo>
                  <a:cubicBezTo>
                    <a:pt x="967877" y="127072"/>
                    <a:pt x="770149" y="0"/>
                    <a:pt x="494684" y="0"/>
                  </a:cubicBezTo>
                  <a:cubicBezTo>
                    <a:pt x="208136" y="0"/>
                    <a:pt x="22891" y="137501"/>
                    <a:pt x="22891" y="350612"/>
                  </a:cubicBezTo>
                  <a:cubicBezTo>
                    <a:pt x="22891" y="563015"/>
                    <a:pt x="206901" y="623996"/>
                    <a:pt x="450710" y="654258"/>
                  </a:cubicBezTo>
                  <a:lnTo>
                    <a:pt x="504735" y="660966"/>
                  </a:lnTo>
                  <a:cubicBezTo>
                    <a:pt x="659629" y="680193"/>
                    <a:pt x="713807" y="693572"/>
                    <a:pt x="713807" y="763517"/>
                  </a:cubicBezTo>
                  <a:cubicBezTo>
                    <a:pt x="713807" y="847860"/>
                    <a:pt x="640819" y="887455"/>
                    <a:pt x="519936" y="887455"/>
                  </a:cubicBezTo>
                  <a:cubicBezTo>
                    <a:pt x="366621" y="887455"/>
                    <a:pt x="287382" y="822868"/>
                    <a:pt x="276961" y="729134"/>
                  </a:cubicBezTo>
                  <a:lnTo>
                    <a:pt x="0" y="729134"/>
                  </a:lnTo>
                  <a:cubicBezTo>
                    <a:pt x="12477" y="958273"/>
                    <a:pt x="214368" y="1097858"/>
                    <a:pt x="511177" y="1097858"/>
                  </a:cubicBezTo>
                  <a:cubicBezTo>
                    <a:pt x="799291" y="1097858"/>
                    <a:pt x="999107" y="966332"/>
                    <a:pt x="999107" y="737868"/>
                  </a:cubicBezTo>
                  <a:cubicBezTo>
                    <a:pt x="999107" y="519967"/>
                    <a:pt x="811888" y="458476"/>
                    <a:pt x="561013" y="428412"/>
                  </a:cubicBez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b="0" i="0" dirty="0">
                <a:latin typeface="Montserrat" pitchFamily="2" charset="77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3D363B0A-BCF5-6D8A-26BA-3DEA060B6807}"/>
                </a:ext>
              </a:extLst>
            </p:cNvPr>
            <p:cNvSpPr/>
            <p:nvPr/>
          </p:nvSpPr>
          <p:spPr>
            <a:xfrm>
              <a:off x="2620515" y="4701952"/>
              <a:ext cx="1128182" cy="1095768"/>
            </a:xfrm>
            <a:custGeom>
              <a:avLst/>
              <a:gdLst>
                <a:gd name="connsiteX0" fmla="*/ 564094 w 1128182"/>
                <a:gd name="connsiteY0" fmla="*/ 0 h 1095768"/>
                <a:gd name="connsiteX1" fmla="*/ 0 w 1128182"/>
                <a:gd name="connsiteY1" fmla="*/ 547871 h 1095768"/>
                <a:gd name="connsiteX2" fmla="*/ 564094 w 1128182"/>
                <a:gd name="connsiteY2" fmla="*/ 1095768 h 1095768"/>
                <a:gd name="connsiteX3" fmla="*/ 1128182 w 1128182"/>
                <a:gd name="connsiteY3" fmla="*/ 547871 h 1095768"/>
                <a:gd name="connsiteX4" fmla="*/ 564094 w 1128182"/>
                <a:gd name="connsiteY4" fmla="*/ 0 h 1095768"/>
                <a:gd name="connsiteX5" fmla="*/ 564094 w 1128182"/>
                <a:gd name="connsiteY5" fmla="*/ 856200 h 1095768"/>
                <a:gd name="connsiteX6" fmla="*/ 295860 w 1128182"/>
                <a:gd name="connsiteY6" fmla="*/ 547871 h 1095768"/>
                <a:gd name="connsiteX7" fmla="*/ 564094 w 1128182"/>
                <a:gd name="connsiteY7" fmla="*/ 239568 h 1095768"/>
                <a:gd name="connsiteX8" fmla="*/ 834409 w 1128182"/>
                <a:gd name="connsiteY8" fmla="*/ 547871 h 1095768"/>
                <a:gd name="connsiteX9" fmla="*/ 564094 w 1128182"/>
                <a:gd name="connsiteY9" fmla="*/ 856200 h 10957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28182" h="1095768">
                  <a:moveTo>
                    <a:pt x="564094" y="0"/>
                  </a:moveTo>
                  <a:cubicBezTo>
                    <a:pt x="222732" y="0"/>
                    <a:pt x="0" y="218742"/>
                    <a:pt x="0" y="547871"/>
                  </a:cubicBezTo>
                  <a:cubicBezTo>
                    <a:pt x="0" y="877026"/>
                    <a:pt x="222732" y="1095768"/>
                    <a:pt x="564094" y="1095768"/>
                  </a:cubicBezTo>
                  <a:cubicBezTo>
                    <a:pt x="905456" y="1095768"/>
                    <a:pt x="1128182" y="879109"/>
                    <a:pt x="1128182" y="547871"/>
                  </a:cubicBezTo>
                  <a:cubicBezTo>
                    <a:pt x="1128182" y="218742"/>
                    <a:pt x="905456" y="0"/>
                    <a:pt x="564094" y="0"/>
                  </a:cubicBezTo>
                  <a:close/>
                  <a:moveTo>
                    <a:pt x="564094" y="856200"/>
                  </a:moveTo>
                  <a:cubicBezTo>
                    <a:pt x="395768" y="856200"/>
                    <a:pt x="295860" y="729128"/>
                    <a:pt x="295860" y="547871"/>
                  </a:cubicBezTo>
                  <a:cubicBezTo>
                    <a:pt x="295860" y="366660"/>
                    <a:pt x="395768" y="239568"/>
                    <a:pt x="564094" y="239568"/>
                  </a:cubicBezTo>
                  <a:cubicBezTo>
                    <a:pt x="732420" y="239568"/>
                    <a:pt x="834409" y="366660"/>
                    <a:pt x="834409" y="547871"/>
                  </a:cubicBezTo>
                  <a:cubicBezTo>
                    <a:pt x="834409" y="729128"/>
                    <a:pt x="732420" y="856200"/>
                    <a:pt x="564094" y="856200"/>
                  </a:cubicBez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b="0" i="0" dirty="0">
                <a:latin typeface="Montserrat" pitchFamily="2" charset="77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7A0E1D8D-10FF-172B-3F5F-F0752579790B}"/>
                </a:ext>
              </a:extLst>
            </p:cNvPr>
            <p:cNvSpPr/>
            <p:nvPr/>
          </p:nvSpPr>
          <p:spPr>
            <a:xfrm>
              <a:off x="911892" y="4713661"/>
              <a:ext cx="650736" cy="1070654"/>
            </a:xfrm>
            <a:custGeom>
              <a:avLst/>
              <a:gdLst>
                <a:gd name="connsiteX0" fmla="*/ 292506 w 650736"/>
                <a:gd name="connsiteY0" fmla="*/ 163367 h 1070654"/>
                <a:gd name="connsiteX1" fmla="*/ 129349 w 650736"/>
                <a:gd name="connsiteY1" fmla="*/ 0 h 1070654"/>
                <a:gd name="connsiteX2" fmla="*/ 0 w 650736"/>
                <a:gd name="connsiteY2" fmla="*/ 6 h 1070654"/>
                <a:gd name="connsiteX3" fmla="*/ 223 w 650736"/>
                <a:gd name="connsiteY3" fmla="*/ 1070655 h 1070654"/>
                <a:gd name="connsiteX4" fmla="*/ 290768 w 650736"/>
                <a:gd name="connsiteY4" fmla="*/ 1070655 h 1070654"/>
                <a:gd name="connsiteX5" fmla="*/ 290768 w 650736"/>
                <a:gd name="connsiteY5" fmla="*/ 545788 h 1070654"/>
                <a:gd name="connsiteX6" fmla="*/ 532222 w 650736"/>
                <a:gd name="connsiteY6" fmla="*/ 266651 h 1070654"/>
                <a:gd name="connsiteX7" fmla="*/ 650737 w 650736"/>
                <a:gd name="connsiteY7" fmla="*/ 266651 h 1070654"/>
                <a:gd name="connsiteX8" fmla="*/ 650737 w 650736"/>
                <a:gd name="connsiteY8" fmla="*/ 0 h 1070654"/>
                <a:gd name="connsiteX9" fmla="*/ 598844 w 650736"/>
                <a:gd name="connsiteY9" fmla="*/ 0 h 1070654"/>
                <a:gd name="connsiteX10" fmla="*/ 292506 w 650736"/>
                <a:gd name="connsiteY10" fmla="*/ 163367 h 10706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50736" h="1070654">
                  <a:moveTo>
                    <a:pt x="292506" y="163367"/>
                  </a:moveTo>
                  <a:lnTo>
                    <a:pt x="129349" y="0"/>
                  </a:lnTo>
                  <a:lnTo>
                    <a:pt x="0" y="6"/>
                  </a:lnTo>
                  <a:lnTo>
                    <a:pt x="223" y="1070655"/>
                  </a:lnTo>
                  <a:lnTo>
                    <a:pt x="290768" y="1070655"/>
                  </a:lnTo>
                  <a:lnTo>
                    <a:pt x="290768" y="545788"/>
                  </a:lnTo>
                  <a:cubicBezTo>
                    <a:pt x="290768" y="383319"/>
                    <a:pt x="357390" y="266651"/>
                    <a:pt x="532222" y="266651"/>
                  </a:cubicBezTo>
                  <a:lnTo>
                    <a:pt x="650737" y="266651"/>
                  </a:lnTo>
                  <a:lnTo>
                    <a:pt x="650737" y="0"/>
                  </a:lnTo>
                  <a:lnTo>
                    <a:pt x="598844" y="0"/>
                  </a:lnTo>
                  <a:cubicBezTo>
                    <a:pt x="432320" y="0"/>
                    <a:pt x="346913" y="67524"/>
                    <a:pt x="292506" y="163367"/>
                  </a:cubicBez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b="0" i="0" dirty="0">
                <a:latin typeface="Montserrat" pitchFamily="2" charset="77"/>
              </a:endParaRPr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2C59261C-67BD-8C9B-5925-184D5D785EE3}"/>
                </a:ext>
              </a:extLst>
            </p:cNvPr>
            <p:cNvSpPr/>
            <p:nvPr/>
          </p:nvSpPr>
          <p:spPr>
            <a:xfrm>
              <a:off x="-241217" y="4713636"/>
              <a:ext cx="1026917" cy="1084071"/>
            </a:xfrm>
            <a:custGeom>
              <a:avLst/>
              <a:gdLst>
                <a:gd name="connsiteX0" fmla="*/ 736577 w 1026917"/>
                <a:gd name="connsiteY0" fmla="*/ 25 h 1084071"/>
                <a:gd name="connsiteX1" fmla="*/ 736577 w 1026917"/>
                <a:gd name="connsiteY1" fmla="*/ 536200 h 1084071"/>
                <a:gd name="connsiteX2" fmla="*/ 497090 w 1026917"/>
                <a:gd name="connsiteY2" fmla="*/ 840356 h 1084071"/>
                <a:gd name="connsiteX3" fmla="*/ 291545 w 1026917"/>
                <a:gd name="connsiteY3" fmla="*/ 554969 h 1084071"/>
                <a:gd name="connsiteX4" fmla="*/ 291545 w 1026917"/>
                <a:gd name="connsiteY4" fmla="*/ 6 h 1084071"/>
                <a:gd name="connsiteX5" fmla="*/ 0 w 1026917"/>
                <a:gd name="connsiteY5" fmla="*/ 0 h 1084071"/>
                <a:gd name="connsiteX6" fmla="*/ 0 w 1026917"/>
                <a:gd name="connsiteY6" fmla="*/ 594531 h 1084071"/>
                <a:gd name="connsiteX7" fmla="*/ 419767 w 1026917"/>
                <a:gd name="connsiteY7" fmla="*/ 1084071 h 1084071"/>
                <a:gd name="connsiteX8" fmla="*/ 739295 w 1026917"/>
                <a:gd name="connsiteY8" fmla="*/ 939154 h 1084071"/>
                <a:gd name="connsiteX9" fmla="*/ 870560 w 1026917"/>
                <a:gd name="connsiteY9" fmla="*/ 1070680 h 1084071"/>
                <a:gd name="connsiteX10" fmla="*/ 1026918 w 1026917"/>
                <a:gd name="connsiteY10" fmla="*/ 1070680 h 1084071"/>
                <a:gd name="connsiteX11" fmla="*/ 1026186 w 1026917"/>
                <a:gd name="connsiteY11" fmla="*/ 25 h 1084071"/>
                <a:gd name="connsiteX12" fmla="*/ 736577 w 1026917"/>
                <a:gd name="connsiteY12" fmla="*/ 25 h 10840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26917" h="1084071">
                  <a:moveTo>
                    <a:pt x="736577" y="25"/>
                  </a:moveTo>
                  <a:lnTo>
                    <a:pt x="736577" y="536200"/>
                  </a:lnTo>
                  <a:cubicBezTo>
                    <a:pt x="736577" y="734116"/>
                    <a:pt x="653175" y="840356"/>
                    <a:pt x="497090" y="840356"/>
                  </a:cubicBezTo>
                  <a:cubicBezTo>
                    <a:pt x="350115" y="840356"/>
                    <a:pt x="291545" y="746603"/>
                    <a:pt x="291545" y="554969"/>
                  </a:cubicBezTo>
                  <a:lnTo>
                    <a:pt x="291545" y="6"/>
                  </a:lnTo>
                  <a:lnTo>
                    <a:pt x="0" y="0"/>
                  </a:lnTo>
                  <a:lnTo>
                    <a:pt x="0" y="594531"/>
                  </a:lnTo>
                  <a:cubicBezTo>
                    <a:pt x="0" y="973684"/>
                    <a:pt x="203998" y="1084071"/>
                    <a:pt x="419767" y="1084071"/>
                  </a:cubicBezTo>
                  <a:cubicBezTo>
                    <a:pt x="576590" y="1084071"/>
                    <a:pt x="674499" y="1024428"/>
                    <a:pt x="739295" y="939154"/>
                  </a:cubicBezTo>
                  <a:lnTo>
                    <a:pt x="870560" y="1070680"/>
                  </a:lnTo>
                  <a:lnTo>
                    <a:pt x="1026918" y="1070680"/>
                  </a:lnTo>
                  <a:lnTo>
                    <a:pt x="1026186" y="25"/>
                  </a:lnTo>
                  <a:lnTo>
                    <a:pt x="736577" y="25"/>
                  </a:ln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b="0" i="0" dirty="0">
                <a:latin typeface="Montserrat" pitchFamily="2" charset="77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FA2D96D9-9E1D-48EE-D79E-D819D84A1982}"/>
                </a:ext>
              </a:extLst>
            </p:cNvPr>
            <p:cNvSpPr/>
            <p:nvPr/>
          </p:nvSpPr>
          <p:spPr>
            <a:xfrm>
              <a:off x="-1447995" y="4326965"/>
              <a:ext cx="1138596" cy="1457401"/>
            </a:xfrm>
            <a:custGeom>
              <a:avLst/>
              <a:gdLst>
                <a:gd name="connsiteX0" fmla="*/ 817617 w 1138596"/>
                <a:gd name="connsiteY0" fmla="*/ 706358 h 1457401"/>
                <a:gd name="connsiteX1" fmla="*/ 1086557 w 1138596"/>
                <a:gd name="connsiteY1" fmla="*/ 385403 h 1457401"/>
                <a:gd name="connsiteX2" fmla="*/ 553693 w 1138596"/>
                <a:gd name="connsiteY2" fmla="*/ 0 h 1457401"/>
                <a:gd name="connsiteX3" fmla="*/ 0 w 1138596"/>
                <a:gd name="connsiteY3" fmla="*/ 0 h 1457401"/>
                <a:gd name="connsiteX4" fmla="*/ 0 w 1138596"/>
                <a:gd name="connsiteY4" fmla="*/ 1457402 h 1457401"/>
                <a:gd name="connsiteX5" fmla="*/ 580753 w 1138596"/>
                <a:gd name="connsiteY5" fmla="*/ 1457351 h 1457401"/>
                <a:gd name="connsiteX6" fmla="*/ 1138596 w 1138596"/>
                <a:gd name="connsiteY6" fmla="*/ 1043706 h 1457401"/>
                <a:gd name="connsiteX7" fmla="*/ 817617 w 1138596"/>
                <a:gd name="connsiteY7" fmla="*/ 706358 h 1457401"/>
                <a:gd name="connsiteX8" fmla="*/ 306415 w 1138596"/>
                <a:gd name="connsiteY8" fmla="*/ 247761 h 1457401"/>
                <a:gd name="connsiteX9" fmla="*/ 567831 w 1138596"/>
                <a:gd name="connsiteY9" fmla="*/ 247761 h 1457401"/>
                <a:gd name="connsiteX10" fmla="*/ 780143 w 1138596"/>
                <a:gd name="connsiteY10" fmla="*/ 422908 h 1457401"/>
                <a:gd name="connsiteX11" fmla="*/ 567831 w 1138596"/>
                <a:gd name="connsiteY11" fmla="*/ 599972 h 1457401"/>
                <a:gd name="connsiteX12" fmla="*/ 306415 w 1138596"/>
                <a:gd name="connsiteY12" fmla="*/ 599972 h 1457401"/>
                <a:gd name="connsiteX13" fmla="*/ 306415 w 1138596"/>
                <a:gd name="connsiteY13" fmla="*/ 247761 h 1457401"/>
                <a:gd name="connsiteX14" fmla="*/ 588665 w 1138596"/>
                <a:gd name="connsiteY14" fmla="*/ 1208404 h 1457401"/>
                <a:gd name="connsiteX15" fmla="*/ 306415 w 1138596"/>
                <a:gd name="connsiteY15" fmla="*/ 1208404 h 1457401"/>
                <a:gd name="connsiteX16" fmla="*/ 306415 w 1138596"/>
                <a:gd name="connsiteY16" fmla="*/ 841624 h 1457401"/>
                <a:gd name="connsiteX17" fmla="*/ 588665 w 1138596"/>
                <a:gd name="connsiteY17" fmla="*/ 841624 h 1457401"/>
                <a:gd name="connsiteX18" fmla="*/ 823868 w 1138596"/>
                <a:gd name="connsiteY18" fmla="*/ 1026696 h 1457401"/>
                <a:gd name="connsiteX19" fmla="*/ 588665 w 1138596"/>
                <a:gd name="connsiteY19" fmla="*/ 1208404 h 1457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138596" h="1457401">
                  <a:moveTo>
                    <a:pt x="817617" y="706358"/>
                  </a:moveTo>
                  <a:cubicBezTo>
                    <a:pt x="978317" y="670937"/>
                    <a:pt x="1086557" y="568717"/>
                    <a:pt x="1086557" y="385403"/>
                  </a:cubicBezTo>
                  <a:cubicBezTo>
                    <a:pt x="1086557" y="141662"/>
                    <a:pt x="890892" y="0"/>
                    <a:pt x="553693" y="0"/>
                  </a:cubicBezTo>
                  <a:lnTo>
                    <a:pt x="0" y="0"/>
                  </a:lnTo>
                  <a:lnTo>
                    <a:pt x="0" y="1457402"/>
                  </a:lnTo>
                  <a:lnTo>
                    <a:pt x="580753" y="1457351"/>
                  </a:lnTo>
                  <a:cubicBezTo>
                    <a:pt x="938761" y="1457351"/>
                    <a:pt x="1138596" y="1297851"/>
                    <a:pt x="1138596" y="1043706"/>
                  </a:cubicBezTo>
                  <a:cubicBezTo>
                    <a:pt x="1138596" y="835367"/>
                    <a:pt x="1003435" y="731351"/>
                    <a:pt x="817617" y="706358"/>
                  </a:cubicBezTo>
                  <a:close/>
                  <a:moveTo>
                    <a:pt x="306415" y="247761"/>
                  </a:moveTo>
                  <a:lnTo>
                    <a:pt x="567831" y="247761"/>
                  </a:lnTo>
                  <a:cubicBezTo>
                    <a:pt x="703132" y="247761"/>
                    <a:pt x="780143" y="314578"/>
                    <a:pt x="780143" y="422908"/>
                  </a:cubicBezTo>
                  <a:cubicBezTo>
                    <a:pt x="780143" y="531212"/>
                    <a:pt x="701044" y="599972"/>
                    <a:pt x="567831" y="599972"/>
                  </a:cubicBezTo>
                  <a:lnTo>
                    <a:pt x="306415" y="599972"/>
                  </a:lnTo>
                  <a:lnTo>
                    <a:pt x="306415" y="247761"/>
                  </a:lnTo>
                  <a:close/>
                  <a:moveTo>
                    <a:pt x="588665" y="1208404"/>
                  </a:moveTo>
                  <a:lnTo>
                    <a:pt x="306415" y="1208404"/>
                  </a:lnTo>
                  <a:lnTo>
                    <a:pt x="306415" y="841624"/>
                  </a:lnTo>
                  <a:lnTo>
                    <a:pt x="588665" y="841624"/>
                  </a:lnTo>
                  <a:cubicBezTo>
                    <a:pt x="736436" y="841624"/>
                    <a:pt x="823868" y="910384"/>
                    <a:pt x="823868" y="1026696"/>
                  </a:cubicBezTo>
                  <a:cubicBezTo>
                    <a:pt x="823868" y="1141613"/>
                    <a:pt x="738524" y="1208404"/>
                    <a:pt x="588665" y="1208404"/>
                  </a:cubicBez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b="0" i="0" dirty="0">
                <a:latin typeface="Montserrat" pitchFamily="2" charset="7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520309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1C3FC81-3921-1B4D-9B56-3EC00E855F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 i="0">
                <a:latin typeface="Montserrat" pitchFamily="2" charset="77"/>
              </a:defRPr>
            </a:lvl1pPr>
          </a:lstStyle>
          <a:p>
            <a:r>
              <a:rPr lang="en-US"/>
              <a:t>Source: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098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hart/Table B - 1 with Tit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F6AB355-2CF1-86E4-3F57-D252CBA2CC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4722"/>
          <a:stretch/>
        </p:blipFill>
        <p:spPr>
          <a:xfrm>
            <a:off x="5997859" y="1340767"/>
            <a:ext cx="5926138" cy="5053683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96B3B6B7-A034-D7E0-357C-AF39D2302C9A}"/>
              </a:ext>
            </a:extLst>
          </p:cNvPr>
          <p:cNvSpPr/>
          <p:nvPr/>
        </p:nvSpPr>
        <p:spPr>
          <a:xfrm>
            <a:off x="266700" y="1606163"/>
            <a:ext cx="11374010" cy="452158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313163-FC95-0D4E-ADDB-AF82B3917E9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Source:</a:t>
            </a:r>
          </a:p>
        </p:txBody>
      </p:sp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688EA428-1754-833C-7BB1-00E00736EBC1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>
          <a:xfrm>
            <a:off x="544585" y="2350106"/>
            <a:ext cx="10807999" cy="3561596"/>
          </a:xfrm>
        </p:spPr>
        <p:txBody>
          <a:bodyPr/>
          <a:lstStyle>
            <a:lvl1pPr>
              <a:defRPr b="0" i="0">
                <a:solidFill>
                  <a:schemeClr val="tx1"/>
                </a:solidFill>
                <a:latin typeface="Montserrat" pitchFamily="2" charset="77"/>
              </a:defRPr>
            </a:lvl1pPr>
          </a:lstStyle>
          <a:p>
            <a:r>
              <a:rPr lang="en-US" dirty="0"/>
              <a:t>Click icon to add chart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F1E2DE4B-B834-6102-6873-11DA99473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latin typeface="Montserrat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Text Placeholder 6">
            <a:extLst>
              <a:ext uri="{FF2B5EF4-FFF2-40B4-BE49-F238E27FC236}">
                <a16:creationId xmlns:a16="http://schemas.microsoft.com/office/drawing/2014/main" id="{946D4802-6343-3456-AF12-87CB15F8AE8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44585" y="1935620"/>
            <a:ext cx="10807999" cy="396875"/>
          </a:xfrm>
          <a:noFill/>
        </p:spPr>
        <p:txBody>
          <a:bodyPr lIns="0" rIns="0" anchor="t"/>
          <a:lstStyle>
            <a:lvl1pPr algn="l">
              <a:defRPr sz="1000" b="0" i="0">
                <a:solidFill>
                  <a:schemeClr val="tx1"/>
                </a:solidFill>
                <a:latin typeface="Montserrat" pitchFamily="2" charset="77"/>
              </a:defRPr>
            </a:lvl1pPr>
          </a:lstStyle>
          <a:p>
            <a:pPr lvl="0"/>
            <a:r>
              <a:rPr lang="en-US" dirty="0"/>
              <a:t>Title of chart</a:t>
            </a:r>
          </a:p>
        </p:txBody>
      </p:sp>
    </p:spTree>
    <p:extLst>
      <p:ext uri="{BB962C8B-B14F-4D97-AF65-F5344CB8AC3E}">
        <p14:creationId xmlns:p14="http://schemas.microsoft.com/office/powerpoint/2010/main" val="41300201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313163-FC95-0D4E-ADDB-AF82B3917E9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Source: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E8541E8-E5B4-7AC1-7AE1-9AEE82422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latin typeface="Montserrat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700767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2412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i="0" kern="1200">
          <a:solidFill>
            <a:schemeClr val="accent3">
              <a:lumMod val="75000"/>
            </a:schemeClr>
          </a:solidFill>
          <a:latin typeface="Montserrat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5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6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7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8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A4EDE4-1C40-3D1C-E07A-3F33A3C8C4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B7265D69-B20A-2645-C19F-095F5A118E58}"/>
              </a:ext>
            </a:extLst>
          </p:cNvPr>
          <p:cNvSpPr/>
          <p:nvPr/>
        </p:nvSpPr>
        <p:spPr>
          <a:xfrm rot="5400000">
            <a:off x="4381500" y="-952500"/>
            <a:ext cx="3429000" cy="12192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 pitchFamily="2" charset="77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065650B-080D-2B2F-1DBB-E8A17FA4C6D0}"/>
              </a:ext>
            </a:extLst>
          </p:cNvPr>
          <p:cNvSpPr/>
          <p:nvPr/>
        </p:nvSpPr>
        <p:spPr>
          <a:xfrm>
            <a:off x="609600" y="1408937"/>
            <a:ext cx="10972800" cy="4521587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ontserrat" pitchFamily="2" charset="77"/>
              <a:ea typeface="+mn-ea"/>
              <a:cs typeface="+mn-cs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0681452-51E7-2C8C-5FF3-3E3F75C6E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654145" cy="1325563"/>
          </a:xfrm>
        </p:spPr>
        <p:txBody>
          <a:bodyPr lIns="630936" tIns="45720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Climate Sources: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Younger people are more likely to trust educational institutions while older people lean more on domestic scientists</a:t>
            </a:r>
            <a:endParaRPr lang="en-US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Footer Placeholder 25">
            <a:extLst>
              <a:ext uri="{FF2B5EF4-FFF2-40B4-BE49-F238E27FC236}">
                <a16:creationId xmlns:a16="http://schemas.microsoft.com/office/drawing/2014/main" id="{753A01C3-D65E-1416-BE7B-B4E78CDA36AF}"/>
              </a:ext>
            </a:extLst>
          </p:cNvPr>
          <p:cNvSpPr txBox="1">
            <a:spLocks/>
          </p:cNvSpPr>
          <p:nvPr/>
        </p:nvSpPr>
        <p:spPr>
          <a:xfrm>
            <a:off x="1709656" y="6263045"/>
            <a:ext cx="9039886" cy="266700"/>
          </a:xfrm>
          <a:prstGeom prst="rect">
            <a:avLst/>
          </a:prstGeom>
        </p:spPr>
        <p:txBody>
          <a:bodyPr lIns="0" t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Q22. Below is a list of sources someone could use to get information about climate change. Which of the following sources, if any, do you use to get information about climate change?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1BE4A12-803A-6336-BD24-04DF27FD1041}"/>
              </a:ext>
            </a:extLst>
          </p:cNvPr>
          <p:cNvSpPr/>
          <p:nvPr/>
        </p:nvSpPr>
        <p:spPr>
          <a:xfrm>
            <a:off x="609599" y="1408937"/>
            <a:ext cx="5486401" cy="5808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0" rIns="0" bIns="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Which of the following sources, if any, do you use to get information about climate change?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68E73B7-8AD1-CE66-C09C-F0FAE4D8D379}"/>
              </a:ext>
            </a:extLst>
          </p:cNvPr>
          <p:cNvSpPr/>
          <p:nvPr/>
        </p:nvSpPr>
        <p:spPr>
          <a:xfrm>
            <a:off x="5919900" y="1429671"/>
            <a:ext cx="5662500" cy="4113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182880" bIns="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9FD0C3"/>
                </a:solidFill>
                <a:effectLst/>
                <a:uLnTx/>
                <a:uFillTx/>
                <a:latin typeface="Montserrat" pitchFamily="2" charset="77"/>
                <a:ea typeface="+mn-ea"/>
                <a:cs typeface="Poppins" pitchFamily="2" charset="77"/>
                <a:sym typeface="Arial"/>
              </a:rPr>
              <a:t>●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C3C6D6"/>
                </a:solidFill>
                <a:effectLst/>
                <a:uLnTx/>
                <a:uFillTx/>
                <a:latin typeface="Montserrat" pitchFamily="2" charset="77"/>
                <a:ea typeface="+mn-ea"/>
                <a:cs typeface="Poppins" pitchFamily="2" charset="77"/>
                <a:sym typeface="Arial"/>
              </a:rPr>
              <a:t>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18-29  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27AF9E"/>
                </a:solidFill>
                <a:effectLst/>
                <a:uLnTx/>
                <a:uFillTx/>
                <a:latin typeface="Montserrat" pitchFamily="2" charset="77"/>
                <a:ea typeface="+mn-ea"/>
                <a:cs typeface="Poppins" pitchFamily="2" charset="77"/>
                <a:sym typeface="Arial"/>
              </a:rPr>
              <a:t>●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Montserrat" pitchFamily="2" charset="77"/>
                <a:ea typeface="+mn-ea"/>
                <a:cs typeface="Poppins" pitchFamily="2" charset="77"/>
                <a:sym typeface="Arial"/>
              </a:rPr>
              <a:t>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30-39 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54BFD6"/>
                </a:solidFill>
                <a:effectLst/>
                <a:uLnTx/>
                <a:uFillTx/>
                <a:latin typeface="Montserrat" pitchFamily="2" charset="77"/>
                <a:ea typeface="+mn-ea"/>
                <a:cs typeface="Poppins" pitchFamily="2" charset="77"/>
                <a:sym typeface="Arial"/>
              </a:rPr>
              <a:t>●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Montserrat" pitchFamily="2" charset="77"/>
                <a:ea typeface="+mn-ea"/>
                <a:cs typeface="Poppins" pitchFamily="2" charset="77"/>
                <a:sym typeface="Arial"/>
              </a:rPr>
              <a:t>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40-49 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1273BE"/>
                </a:solidFill>
                <a:effectLst/>
                <a:uLnTx/>
                <a:uFillTx/>
                <a:latin typeface="Montserrat" pitchFamily="2" charset="77"/>
                <a:ea typeface="+mn-ea"/>
                <a:cs typeface="Poppins" pitchFamily="2" charset="77"/>
                <a:sym typeface="Arial"/>
              </a:rPr>
              <a:t>●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Montserrat" pitchFamily="2" charset="77"/>
                <a:ea typeface="+mn-ea"/>
                <a:cs typeface="Poppins" pitchFamily="2" charset="77"/>
                <a:sym typeface="Arial"/>
              </a:rPr>
              <a:t>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50+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4AEA7AB-741E-D8A5-AEE9-5969139767BE}"/>
              </a:ext>
            </a:extLst>
          </p:cNvPr>
          <p:cNvGrpSpPr>
            <a:grpSpLocks noChangeAspect="1"/>
          </p:cNvGrpSpPr>
          <p:nvPr/>
        </p:nvGrpSpPr>
        <p:grpSpPr>
          <a:xfrm>
            <a:off x="10759440" y="6409148"/>
            <a:ext cx="822960" cy="191652"/>
            <a:chOff x="-1447995" y="4326965"/>
            <a:chExt cx="6315484" cy="1470760"/>
          </a:xfrm>
          <a:solidFill>
            <a:schemeClr val="bg1"/>
          </a:solidFill>
        </p:grpSpPr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960F995-7D23-75EE-29B8-15822F90DF37}"/>
                </a:ext>
              </a:extLst>
            </p:cNvPr>
            <p:cNvSpPr/>
            <p:nvPr/>
          </p:nvSpPr>
          <p:spPr>
            <a:xfrm>
              <a:off x="3824651" y="4701952"/>
              <a:ext cx="1042838" cy="1082415"/>
            </a:xfrm>
            <a:custGeom>
              <a:avLst/>
              <a:gdLst>
                <a:gd name="connsiteX0" fmla="*/ 614052 w 1042838"/>
                <a:gd name="connsiteY0" fmla="*/ 0 h 1082415"/>
                <a:gd name="connsiteX1" fmla="*/ 283218 w 1042838"/>
                <a:gd name="connsiteY1" fmla="*/ 147701 h 1082415"/>
                <a:gd name="connsiteX2" fmla="*/ 147332 w 1042838"/>
                <a:gd name="connsiteY2" fmla="*/ 11710 h 1082415"/>
                <a:gd name="connsiteX3" fmla="*/ 0 w 1042838"/>
                <a:gd name="connsiteY3" fmla="*/ 11710 h 1082415"/>
                <a:gd name="connsiteX4" fmla="*/ 0 w 1042838"/>
                <a:gd name="connsiteY4" fmla="*/ 1082415 h 1082415"/>
                <a:gd name="connsiteX5" fmla="*/ 291545 w 1042838"/>
                <a:gd name="connsiteY5" fmla="*/ 1082415 h 1082415"/>
                <a:gd name="connsiteX6" fmla="*/ 291545 w 1042838"/>
                <a:gd name="connsiteY6" fmla="*/ 535385 h 1082415"/>
                <a:gd name="connsiteX7" fmla="*/ 535373 w 1042838"/>
                <a:gd name="connsiteY7" fmla="*/ 241652 h 1082415"/>
                <a:gd name="connsiteX8" fmla="*/ 751294 w 1042838"/>
                <a:gd name="connsiteY8" fmla="*/ 518731 h 1082415"/>
                <a:gd name="connsiteX9" fmla="*/ 751294 w 1042838"/>
                <a:gd name="connsiteY9" fmla="*/ 1082364 h 1082415"/>
                <a:gd name="connsiteX10" fmla="*/ 1042839 w 1042838"/>
                <a:gd name="connsiteY10" fmla="*/ 1082364 h 1082415"/>
                <a:gd name="connsiteX11" fmla="*/ 1042839 w 1042838"/>
                <a:gd name="connsiteY11" fmla="*/ 489559 h 1082415"/>
                <a:gd name="connsiteX12" fmla="*/ 614052 w 1042838"/>
                <a:gd name="connsiteY12" fmla="*/ 0 h 10824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42838" h="1082415">
                  <a:moveTo>
                    <a:pt x="614052" y="0"/>
                  </a:moveTo>
                  <a:cubicBezTo>
                    <a:pt x="449628" y="0"/>
                    <a:pt x="351923" y="62428"/>
                    <a:pt x="283218" y="147701"/>
                  </a:cubicBezTo>
                  <a:lnTo>
                    <a:pt x="147332" y="11710"/>
                  </a:lnTo>
                  <a:lnTo>
                    <a:pt x="0" y="11710"/>
                  </a:lnTo>
                  <a:lnTo>
                    <a:pt x="0" y="1082415"/>
                  </a:lnTo>
                  <a:lnTo>
                    <a:pt x="291545" y="1082415"/>
                  </a:lnTo>
                  <a:lnTo>
                    <a:pt x="291545" y="535385"/>
                  </a:lnTo>
                  <a:cubicBezTo>
                    <a:pt x="291545" y="349981"/>
                    <a:pt x="377060" y="241652"/>
                    <a:pt x="535373" y="241652"/>
                  </a:cubicBezTo>
                  <a:cubicBezTo>
                    <a:pt x="684519" y="241652"/>
                    <a:pt x="751294" y="337494"/>
                    <a:pt x="751294" y="518731"/>
                  </a:cubicBezTo>
                  <a:lnTo>
                    <a:pt x="751294" y="1082364"/>
                  </a:lnTo>
                  <a:lnTo>
                    <a:pt x="1042839" y="1082364"/>
                  </a:lnTo>
                  <a:lnTo>
                    <a:pt x="1042839" y="489559"/>
                  </a:lnTo>
                  <a:cubicBezTo>
                    <a:pt x="1042839" y="122925"/>
                    <a:pt x="845059" y="0"/>
                    <a:pt x="614052" y="0"/>
                  </a:cubicBez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endParaRPr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CDB7EF22-C2E1-BD76-2FD6-80239DB1585A}"/>
                </a:ext>
              </a:extLst>
            </p:cNvPr>
            <p:cNvSpPr/>
            <p:nvPr/>
          </p:nvSpPr>
          <p:spPr>
            <a:xfrm>
              <a:off x="1575257" y="4699868"/>
              <a:ext cx="999106" cy="1097857"/>
            </a:xfrm>
            <a:custGeom>
              <a:avLst/>
              <a:gdLst>
                <a:gd name="connsiteX0" fmla="*/ 561013 w 999106"/>
                <a:gd name="connsiteY0" fmla="*/ 428412 h 1097857"/>
                <a:gd name="connsiteX1" fmla="*/ 505041 w 999106"/>
                <a:gd name="connsiteY1" fmla="*/ 421704 h 1097857"/>
                <a:gd name="connsiteX2" fmla="*/ 301940 w 999106"/>
                <a:gd name="connsiteY2" fmla="*/ 321255 h 1097857"/>
                <a:gd name="connsiteX3" fmla="*/ 488885 w 999106"/>
                <a:gd name="connsiteY3" fmla="*/ 208319 h 1097857"/>
                <a:gd name="connsiteX4" fmla="*/ 703387 w 999106"/>
                <a:gd name="connsiteY4" fmla="*/ 345815 h 1097857"/>
                <a:gd name="connsiteX5" fmla="*/ 982461 w 999106"/>
                <a:gd name="connsiteY5" fmla="*/ 345815 h 1097857"/>
                <a:gd name="connsiteX6" fmla="*/ 494684 w 999106"/>
                <a:gd name="connsiteY6" fmla="*/ 0 h 1097857"/>
                <a:gd name="connsiteX7" fmla="*/ 22891 w 999106"/>
                <a:gd name="connsiteY7" fmla="*/ 350612 h 1097857"/>
                <a:gd name="connsiteX8" fmla="*/ 450710 w 999106"/>
                <a:gd name="connsiteY8" fmla="*/ 654258 h 1097857"/>
                <a:gd name="connsiteX9" fmla="*/ 504735 w 999106"/>
                <a:gd name="connsiteY9" fmla="*/ 660966 h 1097857"/>
                <a:gd name="connsiteX10" fmla="*/ 713807 w 999106"/>
                <a:gd name="connsiteY10" fmla="*/ 763517 h 1097857"/>
                <a:gd name="connsiteX11" fmla="*/ 519936 w 999106"/>
                <a:gd name="connsiteY11" fmla="*/ 887455 h 1097857"/>
                <a:gd name="connsiteX12" fmla="*/ 276961 w 999106"/>
                <a:gd name="connsiteY12" fmla="*/ 729134 h 1097857"/>
                <a:gd name="connsiteX13" fmla="*/ 0 w 999106"/>
                <a:gd name="connsiteY13" fmla="*/ 729134 h 1097857"/>
                <a:gd name="connsiteX14" fmla="*/ 511177 w 999106"/>
                <a:gd name="connsiteY14" fmla="*/ 1097858 h 1097857"/>
                <a:gd name="connsiteX15" fmla="*/ 999107 w 999106"/>
                <a:gd name="connsiteY15" fmla="*/ 737868 h 1097857"/>
                <a:gd name="connsiteX16" fmla="*/ 561013 w 999106"/>
                <a:gd name="connsiteY16" fmla="*/ 428412 h 1097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999106" h="1097857">
                  <a:moveTo>
                    <a:pt x="561013" y="428412"/>
                  </a:moveTo>
                  <a:lnTo>
                    <a:pt x="505041" y="421704"/>
                  </a:lnTo>
                  <a:cubicBezTo>
                    <a:pt x="374928" y="406114"/>
                    <a:pt x="301940" y="391837"/>
                    <a:pt x="301940" y="321255"/>
                  </a:cubicBezTo>
                  <a:cubicBezTo>
                    <a:pt x="301940" y="249972"/>
                    <a:pt x="376869" y="208319"/>
                    <a:pt x="488885" y="208319"/>
                  </a:cubicBezTo>
                  <a:cubicBezTo>
                    <a:pt x="613899" y="208319"/>
                    <a:pt x="695080" y="260401"/>
                    <a:pt x="703387" y="345815"/>
                  </a:cubicBezTo>
                  <a:lnTo>
                    <a:pt x="982461" y="345815"/>
                  </a:lnTo>
                  <a:cubicBezTo>
                    <a:pt x="967877" y="127072"/>
                    <a:pt x="770149" y="0"/>
                    <a:pt x="494684" y="0"/>
                  </a:cubicBezTo>
                  <a:cubicBezTo>
                    <a:pt x="208136" y="0"/>
                    <a:pt x="22891" y="137501"/>
                    <a:pt x="22891" y="350612"/>
                  </a:cubicBezTo>
                  <a:cubicBezTo>
                    <a:pt x="22891" y="563015"/>
                    <a:pt x="206901" y="623996"/>
                    <a:pt x="450710" y="654258"/>
                  </a:cubicBezTo>
                  <a:lnTo>
                    <a:pt x="504735" y="660966"/>
                  </a:lnTo>
                  <a:cubicBezTo>
                    <a:pt x="659629" y="680193"/>
                    <a:pt x="713807" y="693572"/>
                    <a:pt x="713807" y="763517"/>
                  </a:cubicBezTo>
                  <a:cubicBezTo>
                    <a:pt x="713807" y="847860"/>
                    <a:pt x="640819" y="887455"/>
                    <a:pt x="519936" y="887455"/>
                  </a:cubicBezTo>
                  <a:cubicBezTo>
                    <a:pt x="366621" y="887455"/>
                    <a:pt x="287382" y="822868"/>
                    <a:pt x="276961" y="729134"/>
                  </a:cubicBezTo>
                  <a:lnTo>
                    <a:pt x="0" y="729134"/>
                  </a:lnTo>
                  <a:cubicBezTo>
                    <a:pt x="12477" y="958273"/>
                    <a:pt x="214368" y="1097858"/>
                    <a:pt x="511177" y="1097858"/>
                  </a:cubicBezTo>
                  <a:cubicBezTo>
                    <a:pt x="799291" y="1097858"/>
                    <a:pt x="999107" y="966332"/>
                    <a:pt x="999107" y="737868"/>
                  </a:cubicBezTo>
                  <a:cubicBezTo>
                    <a:pt x="999107" y="519967"/>
                    <a:pt x="811888" y="458476"/>
                    <a:pt x="561013" y="428412"/>
                  </a:cubicBez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endParaRPr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B527A940-0154-4298-7A5D-09F911F315AB}"/>
                </a:ext>
              </a:extLst>
            </p:cNvPr>
            <p:cNvSpPr/>
            <p:nvPr/>
          </p:nvSpPr>
          <p:spPr>
            <a:xfrm>
              <a:off x="2620515" y="4701952"/>
              <a:ext cx="1128182" cy="1095768"/>
            </a:xfrm>
            <a:custGeom>
              <a:avLst/>
              <a:gdLst>
                <a:gd name="connsiteX0" fmla="*/ 564094 w 1128182"/>
                <a:gd name="connsiteY0" fmla="*/ 0 h 1095768"/>
                <a:gd name="connsiteX1" fmla="*/ 0 w 1128182"/>
                <a:gd name="connsiteY1" fmla="*/ 547871 h 1095768"/>
                <a:gd name="connsiteX2" fmla="*/ 564094 w 1128182"/>
                <a:gd name="connsiteY2" fmla="*/ 1095768 h 1095768"/>
                <a:gd name="connsiteX3" fmla="*/ 1128182 w 1128182"/>
                <a:gd name="connsiteY3" fmla="*/ 547871 h 1095768"/>
                <a:gd name="connsiteX4" fmla="*/ 564094 w 1128182"/>
                <a:gd name="connsiteY4" fmla="*/ 0 h 1095768"/>
                <a:gd name="connsiteX5" fmla="*/ 564094 w 1128182"/>
                <a:gd name="connsiteY5" fmla="*/ 856200 h 1095768"/>
                <a:gd name="connsiteX6" fmla="*/ 295860 w 1128182"/>
                <a:gd name="connsiteY6" fmla="*/ 547871 h 1095768"/>
                <a:gd name="connsiteX7" fmla="*/ 564094 w 1128182"/>
                <a:gd name="connsiteY7" fmla="*/ 239568 h 1095768"/>
                <a:gd name="connsiteX8" fmla="*/ 834409 w 1128182"/>
                <a:gd name="connsiteY8" fmla="*/ 547871 h 1095768"/>
                <a:gd name="connsiteX9" fmla="*/ 564094 w 1128182"/>
                <a:gd name="connsiteY9" fmla="*/ 856200 h 10957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28182" h="1095768">
                  <a:moveTo>
                    <a:pt x="564094" y="0"/>
                  </a:moveTo>
                  <a:cubicBezTo>
                    <a:pt x="222732" y="0"/>
                    <a:pt x="0" y="218742"/>
                    <a:pt x="0" y="547871"/>
                  </a:cubicBezTo>
                  <a:cubicBezTo>
                    <a:pt x="0" y="877026"/>
                    <a:pt x="222732" y="1095768"/>
                    <a:pt x="564094" y="1095768"/>
                  </a:cubicBezTo>
                  <a:cubicBezTo>
                    <a:pt x="905456" y="1095768"/>
                    <a:pt x="1128182" y="879109"/>
                    <a:pt x="1128182" y="547871"/>
                  </a:cubicBezTo>
                  <a:cubicBezTo>
                    <a:pt x="1128182" y="218742"/>
                    <a:pt x="905456" y="0"/>
                    <a:pt x="564094" y="0"/>
                  </a:cubicBezTo>
                  <a:close/>
                  <a:moveTo>
                    <a:pt x="564094" y="856200"/>
                  </a:moveTo>
                  <a:cubicBezTo>
                    <a:pt x="395768" y="856200"/>
                    <a:pt x="295860" y="729128"/>
                    <a:pt x="295860" y="547871"/>
                  </a:cubicBezTo>
                  <a:cubicBezTo>
                    <a:pt x="295860" y="366660"/>
                    <a:pt x="395768" y="239568"/>
                    <a:pt x="564094" y="239568"/>
                  </a:cubicBezTo>
                  <a:cubicBezTo>
                    <a:pt x="732420" y="239568"/>
                    <a:pt x="834409" y="366660"/>
                    <a:pt x="834409" y="547871"/>
                  </a:cubicBezTo>
                  <a:cubicBezTo>
                    <a:pt x="834409" y="729128"/>
                    <a:pt x="732420" y="856200"/>
                    <a:pt x="564094" y="856200"/>
                  </a:cubicBez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endParaRPr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F8B43FF3-4638-3E66-A3CF-E4E38D19DE4B}"/>
                </a:ext>
              </a:extLst>
            </p:cNvPr>
            <p:cNvSpPr/>
            <p:nvPr/>
          </p:nvSpPr>
          <p:spPr>
            <a:xfrm>
              <a:off x="911892" y="4713661"/>
              <a:ext cx="650736" cy="1070654"/>
            </a:xfrm>
            <a:custGeom>
              <a:avLst/>
              <a:gdLst>
                <a:gd name="connsiteX0" fmla="*/ 292506 w 650736"/>
                <a:gd name="connsiteY0" fmla="*/ 163367 h 1070654"/>
                <a:gd name="connsiteX1" fmla="*/ 129349 w 650736"/>
                <a:gd name="connsiteY1" fmla="*/ 0 h 1070654"/>
                <a:gd name="connsiteX2" fmla="*/ 0 w 650736"/>
                <a:gd name="connsiteY2" fmla="*/ 6 h 1070654"/>
                <a:gd name="connsiteX3" fmla="*/ 223 w 650736"/>
                <a:gd name="connsiteY3" fmla="*/ 1070655 h 1070654"/>
                <a:gd name="connsiteX4" fmla="*/ 290768 w 650736"/>
                <a:gd name="connsiteY4" fmla="*/ 1070655 h 1070654"/>
                <a:gd name="connsiteX5" fmla="*/ 290768 w 650736"/>
                <a:gd name="connsiteY5" fmla="*/ 545788 h 1070654"/>
                <a:gd name="connsiteX6" fmla="*/ 532222 w 650736"/>
                <a:gd name="connsiteY6" fmla="*/ 266651 h 1070654"/>
                <a:gd name="connsiteX7" fmla="*/ 650737 w 650736"/>
                <a:gd name="connsiteY7" fmla="*/ 266651 h 1070654"/>
                <a:gd name="connsiteX8" fmla="*/ 650737 w 650736"/>
                <a:gd name="connsiteY8" fmla="*/ 0 h 1070654"/>
                <a:gd name="connsiteX9" fmla="*/ 598844 w 650736"/>
                <a:gd name="connsiteY9" fmla="*/ 0 h 1070654"/>
                <a:gd name="connsiteX10" fmla="*/ 292506 w 650736"/>
                <a:gd name="connsiteY10" fmla="*/ 163367 h 10706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50736" h="1070654">
                  <a:moveTo>
                    <a:pt x="292506" y="163367"/>
                  </a:moveTo>
                  <a:lnTo>
                    <a:pt x="129349" y="0"/>
                  </a:lnTo>
                  <a:lnTo>
                    <a:pt x="0" y="6"/>
                  </a:lnTo>
                  <a:lnTo>
                    <a:pt x="223" y="1070655"/>
                  </a:lnTo>
                  <a:lnTo>
                    <a:pt x="290768" y="1070655"/>
                  </a:lnTo>
                  <a:lnTo>
                    <a:pt x="290768" y="545788"/>
                  </a:lnTo>
                  <a:cubicBezTo>
                    <a:pt x="290768" y="383319"/>
                    <a:pt x="357390" y="266651"/>
                    <a:pt x="532222" y="266651"/>
                  </a:cubicBezTo>
                  <a:lnTo>
                    <a:pt x="650737" y="266651"/>
                  </a:lnTo>
                  <a:lnTo>
                    <a:pt x="650737" y="0"/>
                  </a:lnTo>
                  <a:lnTo>
                    <a:pt x="598844" y="0"/>
                  </a:lnTo>
                  <a:cubicBezTo>
                    <a:pt x="432320" y="0"/>
                    <a:pt x="346913" y="67524"/>
                    <a:pt x="292506" y="163367"/>
                  </a:cubicBez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endParaRPr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512C1C80-50A4-449D-3D21-8F8D5C2D3F0C}"/>
                </a:ext>
              </a:extLst>
            </p:cNvPr>
            <p:cNvSpPr/>
            <p:nvPr/>
          </p:nvSpPr>
          <p:spPr>
            <a:xfrm>
              <a:off x="-241217" y="4713636"/>
              <a:ext cx="1026917" cy="1084071"/>
            </a:xfrm>
            <a:custGeom>
              <a:avLst/>
              <a:gdLst>
                <a:gd name="connsiteX0" fmla="*/ 736577 w 1026917"/>
                <a:gd name="connsiteY0" fmla="*/ 25 h 1084071"/>
                <a:gd name="connsiteX1" fmla="*/ 736577 w 1026917"/>
                <a:gd name="connsiteY1" fmla="*/ 536200 h 1084071"/>
                <a:gd name="connsiteX2" fmla="*/ 497090 w 1026917"/>
                <a:gd name="connsiteY2" fmla="*/ 840356 h 1084071"/>
                <a:gd name="connsiteX3" fmla="*/ 291545 w 1026917"/>
                <a:gd name="connsiteY3" fmla="*/ 554969 h 1084071"/>
                <a:gd name="connsiteX4" fmla="*/ 291545 w 1026917"/>
                <a:gd name="connsiteY4" fmla="*/ 6 h 1084071"/>
                <a:gd name="connsiteX5" fmla="*/ 0 w 1026917"/>
                <a:gd name="connsiteY5" fmla="*/ 0 h 1084071"/>
                <a:gd name="connsiteX6" fmla="*/ 0 w 1026917"/>
                <a:gd name="connsiteY6" fmla="*/ 594531 h 1084071"/>
                <a:gd name="connsiteX7" fmla="*/ 419767 w 1026917"/>
                <a:gd name="connsiteY7" fmla="*/ 1084071 h 1084071"/>
                <a:gd name="connsiteX8" fmla="*/ 739295 w 1026917"/>
                <a:gd name="connsiteY8" fmla="*/ 939154 h 1084071"/>
                <a:gd name="connsiteX9" fmla="*/ 870560 w 1026917"/>
                <a:gd name="connsiteY9" fmla="*/ 1070680 h 1084071"/>
                <a:gd name="connsiteX10" fmla="*/ 1026918 w 1026917"/>
                <a:gd name="connsiteY10" fmla="*/ 1070680 h 1084071"/>
                <a:gd name="connsiteX11" fmla="*/ 1026186 w 1026917"/>
                <a:gd name="connsiteY11" fmla="*/ 25 h 1084071"/>
                <a:gd name="connsiteX12" fmla="*/ 736577 w 1026917"/>
                <a:gd name="connsiteY12" fmla="*/ 25 h 10840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26917" h="1084071">
                  <a:moveTo>
                    <a:pt x="736577" y="25"/>
                  </a:moveTo>
                  <a:lnTo>
                    <a:pt x="736577" y="536200"/>
                  </a:lnTo>
                  <a:cubicBezTo>
                    <a:pt x="736577" y="734116"/>
                    <a:pt x="653175" y="840356"/>
                    <a:pt x="497090" y="840356"/>
                  </a:cubicBezTo>
                  <a:cubicBezTo>
                    <a:pt x="350115" y="840356"/>
                    <a:pt x="291545" y="746603"/>
                    <a:pt x="291545" y="554969"/>
                  </a:cubicBezTo>
                  <a:lnTo>
                    <a:pt x="291545" y="6"/>
                  </a:lnTo>
                  <a:lnTo>
                    <a:pt x="0" y="0"/>
                  </a:lnTo>
                  <a:lnTo>
                    <a:pt x="0" y="594531"/>
                  </a:lnTo>
                  <a:cubicBezTo>
                    <a:pt x="0" y="973684"/>
                    <a:pt x="203998" y="1084071"/>
                    <a:pt x="419767" y="1084071"/>
                  </a:cubicBezTo>
                  <a:cubicBezTo>
                    <a:pt x="576590" y="1084071"/>
                    <a:pt x="674499" y="1024428"/>
                    <a:pt x="739295" y="939154"/>
                  </a:cubicBezTo>
                  <a:lnTo>
                    <a:pt x="870560" y="1070680"/>
                  </a:lnTo>
                  <a:lnTo>
                    <a:pt x="1026918" y="1070680"/>
                  </a:lnTo>
                  <a:lnTo>
                    <a:pt x="1026186" y="25"/>
                  </a:lnTo>
                  <a:lnTo>
                    <a:pt x="736577" y="25"/>
                  </a:ln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endParaRPr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71D66FD8-1F71-9211-652F-586CDDEBD19A}"/>
                </a:ext>
              </a:extLst>
            </p:cNvPr>
            <p:cNvSpPr/>
            <p:nvPr/>
          </p:nvSpPr>
          <p:spPr>
            <a:xfrm>
              <a:off x="-1447995" y="4326965"/>
              <a:ext cx="1138596" cy="1457401"/>
            </a:xfrm>
            <a:custGeom>
              <a:avLst/>
              <a:gdLst>
                <a:gd name="connsiteX0" fmla="*/ 817617 w 1138596"/>
                <a:gd name="connsiteY0" fmla="*/ 706358 h 1457401"/>
                <a:gd name="connsiteX1" fmla="*/ 1086557 w 1138596"/>
                <a:gd name="connsiteY1" fmla="*/ 385403 h 1457401"/>
                <a:gd name="connsiteX2" fmla="*/ 553693 w 1138596"/>
                <a:gd name="connsiteY2" fmla="*/ 0 h 1457401"/>
                <a:gd name="connsiteX3" fmla="*/ 0 w 1138596"/>
                <a:gd name="connsiteY3" fmla="*/ 0 h 1457401"/>
                <a:gd name="connsiteX4" fmla="*/ 0 w 1138596"/>
                <a:gd name="connsiteY4" fmla="*/ 1457402 h 1457401"/>
                <a:gd name="connsiteX5" fmla="*/ 580753 w 1138596"/>
                <a:gd name="connsiteY5" fmla="*/ 1457351 h 1457401"/>
                <a:gd name="connsiteX6" fmla="*/ 1138596 w 1138596"/>
                <a:gd name="connsiteY6" fmla="*/ 1043706 h 1457401"/>
                <a:gd name="connsiteX7" fmla="*/ 817617 w 1138596"/>
                <a:gd name="connsiteY7" fmla="*/ 706358 h 1457401"/>
                <a:gd name="connsiteX8" fmla="*/ 306415 w 1138596"/>
                <a:gd name="connsiteY8" fmla="*/ 247761 h 1457401"/>
                <a:gd name="connsiteX9" fmla="*/ 567831 w 1138596"/>
                <a:gd name="connsiteY9" fmla="*/ 247761 h 1457401"/>
                <a:gd name="connsiteX10" fmla="*/ 780143 w 1138596"/>
                <a:gd name="connsiteY10" fmla="*/ 422908 h 1457401"/>
                <a:gd name="connsiteX11" fmla="*/ 567831 w 1138596"/>
                <a:gd name="connsiteY11" fmla="*/ 599972 h 1457401"/>
                <a:gd name="connsiteX12" fmla="*/ 306415 w 1138596"/>
                <a:gd name="connsiteY12" fmla="*/ 599972 h 1457401"/>
                <a:gd name="connsiteX13" fmla="*/ 306415 w 1138596"/>
                <a:gd name="connsiteY13" fmla="*/ 247761 h 1457401"/>
                <a:gd name="connsiteX14" fmla="*/ 588665 w 1138596"/>
                <a:gd name="connsiteY14" fmla="*/ 1208404 h 1457401"/>
                <a:gd name="connsiteX15" fmla="*/ 306415 w 1138596"/>
                <a:gd name="connsiteY15" fmla="*/ 1208404 h 1457401"/>
                <a:gd name="connsiteX16" fmla="*/ 306415 w 1138596"/>
                <a:gd name="connsiteY16" fmla="*/ 841624 h 1457401"/>
                <a:gd name="connsiteX17" fmla="*/ 588665 w 1138596"/>
                <a:gd name="connsiteY17" fmla="*/ 841624 h 1457401"/>
                <a:gd name="connsiteX18" fmla="*/ 823868 w 1138596"/>
                <a:gd name="connsiteY18" fmla="*/ 1026696 h 1457401"/>
                <a:gd name="connsiteX19" fmla="*/ 588665 w 1138596"/>
                <a:gd name="connsiteY19" fmla="*/ 1208404 h 1457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138596" h="1457401">
                  <a:moveTo>
                    <a:pt x="817617" y="706358"/>
                  </a:moveTo>
                  <a:cubicBezTo>
                    <a:pt x="978317" y="670937"/>
                    <a:pt x="1086557" y="568717"/>
                    <a:pt x="1086557" y="385403"/>
                  </a:cubicBezTo>
                  <a:cubicBezTo>
                    <a:pt x="1086557" y="141662"/>
                    <a:pt x="890892" y="0"/>
                    <a:pt x="553693" y="0"/>
                  </a:cubicBezTo>
                  <a:lnTo>
                    <a:pt x="0" y="0"/>
                  </a:lnTo>
                  <a:lnTo>
                    <a:pt x="0" y="1457402"/>
                  </a:lnTo>
                  <a:lnTo>
                    <a:pt x="580753" y="1457351"/>
                  </a:lnTo>
                  <a:cubicBezTo>
                    <a:pt x="938761" y="1457351"/>
                    <a:pt x="1138596" y="1297851"/>
                    <a:pt x="1138596" y="1043706"/>
                  </a:cubicBezTo>
                  <a:cubicBezTo>
                    <a:pt x="1138596" y="835367"/>
                    <a:pt x="1003435" y="731351"/>
                    <a:pt x="817617" y="706358"/>
                  </a:cubicBezTo>
                  <a:close/>
                  <a:moveTo>
                    <a:pt x="306415" y="247761"/>
                  </a:moveTo>
                  <a:lnTo>
                    <a:pt x="567831" y="247761"/>
                  </a:lnTo>
                  <a:cubicBezTo>
                    <a:pt x="703132" y="247761"/>
                    <a:pt x="780143" y="314578"/>
                    <a:pt x="780143" y="422908"/>
                  </a:cubicBezTo>
                  <a:cubicBezTo>
                    <a:pt x="780143" y="531212"/>
                    <a:pt x="701044" y="599972"/>
                    <a:pt x="567831" y="599972"/>
                  </a:cubicBezTo>
                  <a:lnTo>
                    <a:pt x="306415" y="599972"/>
                  </a:lnTo>
                  <a:lnTo>
                    <a:pt x="306415" y="247761"/>
                  </a:lnTo>
                  <a:close/>
                  <a:moveTo>
                    <a:pt x="588665" y="1208404"/>
                  </a:moveTo>
                  <a:lnTo>
                    <a:pt x="306415" y="1208404"/>
                  </a:lnTo>
                  <a:lnTo>
                    <a:pt x="306415" y="841624"/>
                  </a:lnTo>
                  <a:lnTo>
                    <a:pt x="588665" y="841624"/>
                  </a:lnTo>
                  <a:cubicBezTo>
                    <a:pt x="736436" y="841624"/>
                    <a:pt x="823868" y="910384"/>
                    <a:pt x="823868" y="1026696"/>
                  </a:cubicBezTo>
                  <a:cubicBezTo>
                    <a:pt x="823868" y="1141613"/>
                    <a:pt x="738524" y="1208404"/>
                    <a:pt x="588665" y="1208404"/>
                  </a:cubicBez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endParaRPr>
            </a:p>
          </p:txBody>
        </p:sp>
      </p:grpSp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663AEA4D-3104-B4F1-C3E1-CC8E12C9A9F4}"/>
              </a:ext>
            </a:extLst>
          </p:cNvPr>
          <p:cNvSpPr txBox="1">
            <a:spLocks/>
          </p:cNvSpPr>
          <p:nvPr/>
        </p:nvSpPr>
        <p:spPr>
          <a:xfrm>
            <a:off x="11582400" y="6371624"/>
            <a:ext cx="609600" cy="266700"/>
          </a:xfrm>
          <a:prstGeom prst="rect">
            <a:avLst/>
          </a:prstGeom>
        </p:spPr>
        <p:txBody>
          <a:bodyPr vert="horz" lIns="0" tIns="45718" rIns="0" bIns="45718" rtlCol="0" anchor="ctr"/>
          <a:lstStyle>
            <a:defPPr>
              <a:defRPr lang="en-US"/>
            </a:defPPr>
            <a:lvl1pPr marL="0" algn="r" defTabSz="914354" rtl="0" eaLnBrk="1" latinLnBrk="0" hangingPunct="1">
              <a:defRPr sz="900" b="1" i="0" kern="1200" cap="all" spc="0" baseline="0">
                <a:solidFill>
                  <a:schemeClr val="tx1"/>
                </a:solidFill>
                <a:latin typeface="Muli Black Roman" charset="0"/>
                <a:ea typeface="Muli Black Roman" charset="0"/>
                <a:cs typeface="Muli Black Roman" charset="0"/>
              </a:defRPr>
            </a:lvl1pPr>
            <a:lvl2pPr marL="45717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4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9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6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0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2191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0B873B-0331-7E4E-9211-E1D8275AB50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cs typeface="Arial" panose="020B0604020202020204" pitchFamily="34" charset="0"/>
              </a:rPr>
              <a:pPr marL="0" marR="0" lvl="0" indent="0" algn="ctr" defTabSz="121910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 pitchFamily="2" charset="77"/>
              <a:cs typeface="Arial" panose="020B0604020202020204" pitchFamily="34" charset="0"/>
            </a:endParaRPr>
          </a:p>
        </p:txBody>
      </p:sp>
      <p:pic>
        <p:nvPicPr>
          <p:cNvPr id="50" name="Picture 49" descr="A logo with blue dots&#10;&#10;AI-generated content may be incorrect.">
            <a:extLst>
              <a:ext uri="{FF2B5EF4-FFF2-40B4-BE49-F238E27FC236}">
                <a16:creationId xmlns:a16="http://schemas.microsoft.com/office/drawing/2014/main" id="{22E6169E-0245-EFAB-BB60-387F54E2134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7172" y="6229671"/>
            <a:ext cx="1026158" cy="528342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A23858D-D127-C8FC-89E6-F89D7D68B86D}"/>
              </a:ext>
            </a:extLst>
          </p:cNvPr>
          <p:cNvSpPr/>
          <p:nvPr/>
        </p:nvSpPr>
        <p:spPr>
          <a:xfrm>
            <a:off x="749079" y="1988052"/>
            <a:ext cx="10670536" cy="3830042"/>
          </a:xfrm>
          <a:prstGeom prst="rect">
            <a:avLst/>
          </a:prstGeom>
          <a:solidFill>
            <a:schemeClr val="accent1">
              <a:lumMod val="20000"/>
              <a:lumOff val="80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Montserrat" pitchFamily="2" charset="77"/>
              <a:ea typeface="+mn-ea"/>
              <a:cs typeface="+mn-cs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AAA1D72-ED38-E2E8-6367-C3D9CCC7135C}"/>
              </a:ext>
            </a:extLst>
          </p:cNvPr>
          <p:cNvSpPr/>
          <p:nvPr/>
        </p:nvSpPr>
        <p:spPr>
          <a:xfrm>
            <a:off x="685800" y="158750"/>
            <a:ext cx="1854200" cy="241300"/>
          </a:xfrm>
          <a:prstGeom prst="roundRect">
            <a:avLst/>
          </a:prstGeom>
          <a:solidFill>
            <a:srgbClr val="2B9CB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Global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E476703A-73AC-CF14-1CE6-E558B487F9E8}"/>
              </a:ext>
            </a:extLst>
          </p:cNvPr>
          <p:cNvGraphicFramePr>
            <a:graphicFrameLocks/>
          </p:cNvGraphicFramePr>
          <p:nvPr/>
        </p:nvGraphicFramePr>
        <p:xfrm>
          <a:off x="838200" y="1825625"/>
          <a:ext cx="10515600" cy="3992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363808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0D31A7-DC41-0066-66FF-283A693E5B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B9621B04-AE35-5587-8A13-AB53D9509C90}"/>
              </a:ext>
            </a:extLst>
          </p:cNvPr>
          <p:cNvSpPr/>
          <p:nvPr/>
        </p:nvSpPr>
        <p:spPr>
          <a:xfrm rot="5400000">
            <a:off x="4381500" y="-952500"/>
            <a:ext cx="3429000" cy="12192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 pitchFamily="2" charset="77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055AFBA-ACA0-445E-85B1-E2F42E21F32B}"/>
              </a:ext>
            </a:extLst>
          </p:cNvPr>
          <p:cNvSpPr/>
          <p:nvPr/>
        </p:nvSpPr>
        <p:spPr>
          <a:xfrm>
            <a:off x="609600" y="1408937"/>
            <a:ext cx="10972800" cy="4521587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ontserrat" pitchFamily="2" charset="77"/>
              <a:ea typeface="+mn-ea"/>
              <a:cs typeface="+mn-cs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17FB1B0-58C9-4FEE-56F2-DE5CC03D4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654145" cy="1325563"/>
          </a:xfrm>
        </p:spPr>
        <p:txBody>
          <a:bodyPr lIns="630936" tIns="45720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Climate Sources: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Men are generally more likely than women to use international media and to turn to scientists for their climate news</a:t>
            </a:r>
            <a:endParaRPr lang="en-US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Footer Placeholder 25">
            <a:extLst>
              <a:ext uri="{FF2B5EF4-FFF2-40B4-BE49-F238E27FC236}">
                <a16:creationId xmlns:a16="http://schemas.microsoft.com/office/drawing/2014/main" id="{38037FFA-F4F3-9864-B8C0-F9224EABFED1}"/>
              </a:ext>
            </a:extLst>
          </p:cNvPr>
          <p:cNvSpPr txBox="1">
            <a:spLocks/>
          </p:cNvSpPr>
          <p:nvPr/>
        </p:nvSpPr>
        <p:spPr>
          <a:xfrm>
            <a:off x="1709656" y="6263045"/>
            <a:ext cx="9039886" cy="266700"/>
          </a:xfrm>
          <a:prstGeom prst="rect">
            <a:avLst/>
          </a:prstGeom>
        </p:spPr>
        <p:txBody>
          <a:bodyPr lIns="0" t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Q22. Below is a list of sources someone could use to get information about climate change. Which of the following sources, if any, do you use to get information about climate change?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C262709-9416-1DC8-6664-2F4B9D397E74}"/>
              </a:ext>
            </a:extLst>
          </p:cNvPr>
          <p:cNvSpPr/>
          <p:nvPr/>
        </p:nvSpPr>
        <p:spPr>
          <a:xfrm>
            <a:off x="609599" y="1408937"/>
            <a:ext cx="5486401" cy="5808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0" rIns="0" bIns="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Which of the following sources, if any, do you use to get information about climate change?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19F1104-8AE5-A2CE-CCB0-B6D70FAF07BB}"/>
              </a:ext>
            </a:extLst>
          </p:cNvPr>
          <p:cNvSpPr/>
          <p:nvPr/>
        </p:nvSpPr>
        <p:spPr>
          <a:xfrm>
            <a:off x="5919900" y="1429671"/>
            <a:ext cx="5662500" cy="4113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182880" bIns="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1273BE"/>
                </a:solidFill>
                <a:effectLst/>
                <a:uLnTx/>
                <a:uFillTx/>
                <a:latin typeface="Montserrat" pitchFamily="2" charset="77"/>
                <a:ea typeface="+mn-ea"/>
                <a:cs typeface="Poppins" pitchFamily="2" charset="77"/>
                <a:sym typeface="Arial"/>
              </a:rPr>
              <a:t>●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C3C6D6"/>
                </a:solidFill>
                <a:effectLst/>
                <a:uLnTx/>
                <a:uFillTx/>
                <a:latin typeface="Montserrat" pitchFamily="2" charset="77"/>
                <a:ea typeface="+mn-ea"/>
                <a:cs typeface="Poppins" pitchFamily="2" charset="77"/>
                <a:sym typeface="Arial"/>
              </a:rPr>
              <a:t>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Men  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27AF9E"/>
                </a:solidFill>
                <a:effectLst/>
                <a:uLnTx/>
                <a:uFillTx/>
                <a:latin typeface="Montserrat" pitchFamily="2" charset="77"/>
                <a:ea typeface="+mn-ea"/>
                <a:cs typeface="Poppins" pitchFamily="2" charset="77"/>
                <a:sym typeface="Arial"/>
              </a:rPr>
              <a:t>●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Montserrat" pitchFamily="2" charset="77"/>
                <a:ea typeface="+mn-ea"/>
                <a:cs typeface="Poppins" pitchFamily="2" charset="77"/>
                <a:sym typeface="Arial"/>
              </a:rPr>
              <a:t>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Women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877571D-BBD2-FC61-3D67-9440FC753931}"/>
              </a:ext>
            </a:extLst>
          </p:cNvPr>
          <p:cNvGrpSpPr>
            <a:grpSpLocks noChangeAspect="1"/>
          </p:cNvGrpSpPr>
          <p:nvPr/>
        </p:nvGrpSpPr>
        <p:grpSpPr>
          <a:xfrm>
            <a:off x="10759440" y="6409148"/>
            <a:ext cx="822960" cy="191652"/>
            <a:chOff x="-1447995" y="4326965"/>
            <a:chExt cx="6315484" cy="1470760"/>
          </a:xfrm>
          <a:solidFill>
            <a:schemeClr val="bg1"/>
          </a:solidFill>
        </p:grpSpPr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130A6B3D-CFEB-48C3-BF95-0D9A775D7A52}"/>
                </a:ext>
              </a:extLst>
            </p:cNvPr>
            <p:cNvSpPr/>
            <p:nvPr/>
          </p:nvSpPr>
          <p:spPr>
            <a:xfrm>
              <a:off x="3824651" y="4701952"/>
              <a:ext cx="1042838" cy="1082415"/>
            </a:xfrm>
            <a:custGeom>
              <a:avLst/>
              <a:gdLst>
                <a:gd name="connsiteX0" fmla="*/ 614052 w 1042838"/>
                <a:gd name="connsiteY0" fmla="*/ 0 h 1082415"/>
                <a:gd name="connsiteX1" fmla="*/ 283218 w 1042838"/>
                <a:gd name="connsiteY1" fmla="*/ 147701 h 1082415"/>
                <a:gd name="connsiteX2" fmla="*/ 147332 w 1042838"/>
                <a:gd name="connsiteY2" fmla="*/ 11710 h 1082415"/>
                <a:gd name="connsiteX3" fmla="*/ 0 w 1042838"/>
                <a:gd name="connsiteY3" fmla="*/ 11710 h 1082415"/>
                <a:gd name="connsiteX4" fmla="*/ 0 w 1042838"/>
                <a:gd name="connsiteY4" fmla="*/ 1082415 h 1082415"/>
                <a:gd name="connsiteX5" fmla="*/ 291545 w 1042838"/>
                <a:gd name="connsiteY5" fmla="*/ 1082415 h 1082415"/>
                <a:gd name="connsiteX6" fmla="*/ 291545 w 1042838"/>
                <a:gd name="connsiteY6" fmla="*/ 535385 h 1082415"/>
                <a:gd name="connsiteX7" fmla="*/ 535373 w 1042838"/>
                <a:gd name="connsiteY7" fmla="*/ 241652 h 1082415"/>
                <a:gd name="connsiteX8" fmla="*/ 751294 w 1042838"/>
                <a:gd name="connsiteY8" fmla="*/ 518731 h 1082415"/>
                <a:gd name="connsiteX9" fmla="*/ 751294 w 1042838"/>
                <a:gd name="connsiteY9" fmla="*/ 1082364 h 1082415"/>
                <a:gd name="connsiteX10" fmla="*/ 1042839 w 1042838"/>
                <a:gd name="connsiteY10" fmla="*/ 1082364 h 1082415"/>
                <a:gd name="connsiteX11" fmla="*/ 1042839 w 1042838"/>
                <a:gd name="connsiteY11" fmla="*/ 489559 h 1082415"/>
                <a:gd name="connsiteX12" fmla="*/ 614052 w 1042838"/>
                <a:gd name="connsiteY12" fmla="*/ 0 h 10824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42838" h="1082415">
                  <a:moveTo>
                    <a:pt x="614052" y="0"/>
                  </a:moveTo>
                  <a:cubicBezTo>
                    <a:pt x="449628" y="0"/>
                    <a:pt x="351923" y="62428"/>
                    <a:pt x="283218" y="147701"/>
                  </a:cubicBezTo>
                  <a:lnTo>
                    <a:pt x="147332" y="11710"/>
                  </a:lnTo>
                  <a:lnTo>
                    <a:pt x="0" y="11710"/>
                  </a:lnTo>
                  <a:lnTo>
                    <a:pt x="0" y="1082415"/>
                  </a:lnTo>
                  <a:lnTo>
                    <a:pt x="291545" y="1082415"/>
                  </a:lnTo>
                  <a:lnTo>
                    <a:pt x="291545" y="535385"/>
                  </a:lnTo>
                  <a:cubicBezTo>
                    <a:pt x="291545" y="349981"/>
                    <a:pt x="377060" y="241652"/>
                    <a:pt x="535373" y="241652"/>
                  </a:cubicBezTo>
                  <a:cubicBezTo>
                    <a:pt x="684519" y="241652"/>
                    <a:pt x="751294" y="337494"/>
                    <a:pt x="751294" y="518731"/>
                  </a:cubicBezTo>
                  <a:lnTo>
                    <a:pt x="751294" y="1082364"/>
                  </a:lnTo>
                  <a:lnTo>
                    <a:pt x="1042839" y="1082364"/>
                  </a:lnTo>
                  <a:lnTo>
                    <a:pt x="1042839" y="489559"/>
                  </a:lnTo>
                  <a:cubicBezTo>
                    <a:pt x="1042839" y="122925"/>
                    <a:pt x="845059" y="0"/>
                    <a:pt x="614052" y="0"/>
                  </a:cubicBez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endParaRPr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1272D7BD-E53F-4E8F-F6C8-55A608BB6B83}"/>
                </a:ext>
              </a:extLst>
            </p:cNvPr>
            <p:cNvSpPr/>
            <p:nvPr/>
          </p:nvSpPr>
          <p:spPr>
            <a:xfrm>
              <a:off x="1575257" y="4699868"/>
              <a:ext cx="999106" cy="1097857"/>
            </a:xfrm>
            <a:custGeom>
              <a:avLst/>
              <a:gdLst>
                <a:gd name="connsiteX0" fmla="*/ 561013 w 999106"/>
                <a:gd name="connsiteY0" fmla="*/ 428412 h 1097857"/>
                <a:gd name="connsiteX1" fmla="*/ 505041 w 999106"/>
                <a:gd name="connsiteY1" fmla="*/ 421704 h 1097857"/>
                <a:gd name="connsiteX2" fmla="*/ 301940 w 999106"/>
                <a:gd name="connsiteY2" fmla="*/ 321255 h 1097857"/>
                <a:gd name="connsiteX3" fmla="*/ 488885 w 999106"/>
                <a:gd name="connsiteY3" fmla="*/ 208319 h 1097857"/>
                <a:gd name="connsiteX4" fmla="*/ 703387 w 999106"/>
                <a:gd name="connsiteY4" fmla="*/ 345815 h 1097857"/>
                <a:gd name="connsiteX5" fmla="*/ 982461 w 999106"/>
                <a:gd name="connsiteY5" fmla="*/ 345815 h 1097857"/>
                <a:gd name="connsiteX6" fmla="*/ 494684 w 999106"/>
                <a:gd name="connsiteY6" fmla="*/ 0 h 1097857"/>
                <a:gd name="connsiteX7" fmla="*/ 22891 w 999106"/>
                <a:gd name="connsiteY7" fmla="*/ 350612 h 1097857"/>
                <a:gd name="connsiteX8" fmla="*/ 450710 w 999106"/>
                <a:gd name="connsiteY8" fmla="*/ 654258 h 1097857"/>
                <a:gd name="connsiteX9" fmla="*/ 504735 w 999106"/>
                <a:gd name="connsiteY9" fmla="*/ 660966 h 1097857"/>
                <a:gd name="connsiteX10" fmla="*/ 713807 w 999106"/>
                <a:gd name="connsiteY10" fmla="*/ 763517 h 1097857"/>
                <a:gd name="connsiteX11" fmla="*/ 519936 w 999106"/>
                <a:gd name="connsiteY11" fmla="*/ 887455 h 1097857"/>
                <a:gd name="connsiteX12" fmla="*/ 276961 w 999106"/>
                <a:gd name="connsiteY12" fmla="*/ 729134 h 1097857"/>
                <a:gd name="connsiteX13" fmla="*/ 0 w 999106"/>
                <a:gd name="connsiteY13" fmla="*/ 729134 h 1097857"/>
                <a:gd name="connsiteX14" fmla="*/ 511177 w 999106"/>
                <a:gd name="connsiteY14" fmla="*/ 1097858 h 1097857"/>
                <a:gd name="connsiteX15" fmla="*/ 999107 w 999106"/>
                <a:gd name="connsiteY15" fmla="*/ 737868 h 1097857"/>
                <a:gd name="connsiteX16" fmla="*/ 561013 w 999106"/>
                <a:gd name="connsiteY16" fmla="*/ 428412 h 1097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999106" h="1097857">
                  <a:moveTo>
                    <a:pt x="561013" y="428412"/>
                  </a:moveTo>
                  <a:lnTo>
                    <a:pt x="505041" y="421704"/>
                  </a:lnTo>
                  <a:cubicBezTo>
                    <a:pt x="374928" y="406114"/>
                    <a:pt x="301940" y="391837"/>
                    <a:pt x="301940" y="321255"/>
                  </a:cubicBezTo>
                  <a:cubicBezTo>
                    <a:pt x="301940" y="249972"/>
                    <a:pt x="376869" y="208319"/>
                    <a:pt x="488885" y="208319"/>
                  </a:cubicBezTo>
                  <a:cubicBezTo>
                    <a:pt x="613899" y="208319"/>
                    <a:pt x="695080" y="260401"/>
                    <a:pt x="703387" y="345815"/>
                  </a:cubicBezTo>
                  <a:lnTo>
                    <a:pt x="982461" y="345815"/>
                  </a:lnTo>
                  <a:cubicBezTo>
                    <a:pt x="967877" y="127072"/>
                    <a:pt x="770149" y="0"/>
                    <a:pt x="494684" y="0"/>
                  </a:cubicBezTo>
                  <a:cubicBezTo>
                    <a:pt x="208136" y="0"/>
                    <a:pt x="22891" y="137501"/>
                    <a:pt x="22891" y="350612"/>
                  </a:cubicBezTo>
                  <a:cubicBezTo>
                    <a:pt x="22891" y="563015"/>
                    <a:pt x="206901" y="623996"/>
                    <a:pt x="450710" y="654258"/>
                  </a:cubicBezTo>
                  <a:lnTo>
                    <a:pt x="504735" y="660966"/>
                  </a:lnTo>
                  <a:cubicBezTo>
                    <a:pt x="659629" y="680193"/>
                    <a:pt x="713807" y="693572"/>
                    <a:pt x="713807" y="763517"/>
                  </a:cubicBezTo>
                  <a:cubicBezTo>
                    <a:pt x="713807" y="847860"/>
                    <a:pt x="640819" y="887455"/>
                    <a:pt x="519936" y="887455"/>
                  </a:cubicBezTo>
                  <a:cubicBezTo>
                    <a:pt x="366621" y="887455"/>
                    <a:pt x="287382" y="822868"/>
                    <a:pt x="276961" y="729134"/>
                  </a:cubicBezTo>
                  <a:lnTo>
                    <a:pt x="0" y="729134"/>
                  </a:lnTo>
                  <a:cubicBezTo>
                    <a:pt x="12477" y="958273"/>
                    <a:pt x="214368" y="1097858"/>
                    <a:pt x="511177" y="1097858"/>
                  </a:cubicBezTo>
                  <a:cubicBezTo>
                    <a:pt x="799291" y="1097858"/>
                    <a:pt x="999107" y="966332"/>
                    <a:pt x="999107" y="737868"/>
                  </a:cubicBezTo>
                  <a:cubicBezTo>
                    <a:pt x="999107" y="519967"/>
                    <a:pt x="811888" y="458476"/>
                    <a:pt x="561013" y="428412"/>
                  </a:cubicBez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endParaRPr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8B34C3FF-B167-B672-0848-C6E4E8BD394A}"/>
                </a:ext>
              </a:extLst>
            </p:cNvPr>
            <p:cNvSpPr/>
            <p:nvPr/>
          </p:nvSpPr>
          <p:spPr>
            <a:xfrm>
              <a:off x="2620515" y="4701952"/>
              <a:ext cx="1128182" cy="1095768"/>
            </a:xfrm>
            <a:custGeom>
              <a:avLst/>
              <a:gdLst>
                <a:gd name="connsiteX0" fmla="*/ 564094 w 1128182"/>
                <a:gd name="connsiteY0" fmla="*/ 0 h 1095768"/>
                <a:gd name="connsiteX1" fmla="*/ 0 w 1128182"/>
                <a:gd name="connsiteY1" fmla="*/ 547871 h 1095768"/>
                <a:gd name="connsiteX2" fmla="*/ 564094 w 1128182"/>
                <a:gd name="connsiteY2" fmla="*/ 1095768 h 1095768"/>
                <a:gd name="connsiteX3" fmla="*/ 1128182 w 1128182"/>
                <a:gd name="connsiteY3" fmla="*/ 547871 h 1095768"/>
                <a:gd name="connsiteX4" fmla="*/ 564094 w 1128182"/>
                <a:gd name="connsiteY4" fmla="*/ 0 h 1095768"/>
                <a:gd name="connsiteX5" fmla="*/ 564094 w 1128182"/>
                <a:gd name="connsiteY5" fmla="*/ 856200 h 1095768"/>
                <a:gd name="connsiteX6" fmla="*/ 295860 w 1128182"/>
                <a:gd name="connsiteY6" fmla="*/ 547871 h 1095768"/>
                <a:gd name="connsiteX7" fmla="*/ 564094 w 1128182"/>
                <a:gd name="connsiteY7" fmla="*/ 239568 h 1095768"/>
                <a:gd name="connsiteX8" fmla="*/ 834409 w 1128182"/>
                <a:gd name="connsiteY8" fmla="*/ 547871 h 1095768"/>
                <a:gd name="connsiteX9" fmla="*/ 564094 w 1128182"/>
                <a:gd name="connsiteY9" fmla="*/ 856200 h 10957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28182" h="1095768">
                  <a:moveTo>
                    <a:pt x="564094" y="0"/>
                  </a:moveTo>
                  <a:cubicBezTo>
                    <a:pt x="222732" y="0"/>
                    <a:pt x="0" y="218742"/>
                    <a:pt x="0" y="547871"/>
                  </a:cubicBezTo>
                  <a:cubicBezTo>
                    <a:pt x="0" y="877026"/>
                    <a:pt x="222732" y="1095768"/>
                    <a:pt x="564094" y="1095768"/>
                  </a:cubicBezTo>
                  <a:cubicBezTo>
                    <a:pt x="905456" y="1095768"/>
                    <a:pt x="1128182" y="879109"/>
                    <a:pt x="1128182" y="547871"/>
                  </a:cubicBezTo>
                  <a:cubicBezTo>
                    <a:pt x="1128182" y="218742"/>
                    <a:pt x="905456" y="0"/>
                    <a:pt x="564094" y="0"/>
                  </a:cubicBezTo>
                  <a:close/>
                  <a:moveTo>
                    <a:pt x="564094" y="856200"/>
                  </a:moveTo>
                  <a:cubicBezTo>
                    <a:pt x="395768" y="856200"/>
                    <a:pt x="295860" y="729128"/>
                    <a:pt x="295860" y="547871"/>
                  </a:cubicBezTo>
                  <a:cubicBezTo>
                    <a:pt x="295860" y="366660"/>
                    <a:pt x="395768" y="239568"/>
                    <a:pt x="564094" y="239568"/>
                  </a:cubicBezTo>
                  <a:cubicBezTo>
                    <a:pt x="732420" y="239568"/>
                    <a:pt x="834409" y="366660"/>
                    <a:pt x="834409" y="547871"/>
                  </a:cubicBezTo>
                  <a:cubicBezTo>
                    <a:pt x="834409" y="729128"/>
                    <a:pt x="732420" y="856200"/>
                    <a:pt x="564094" y="856200"/>
                  </a:cubicBez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endParaRPr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B34E1241-D673-C766-57A2-EA0DFCD15384}"/>
                </a:ext>
              </a:extLst>
            </p:cNvPr>
            <p:cNvSpPr/>
            <p:nvPr/>
          </p:nvSpPr>
          <p:spPr>
            <a:xfrm>
              <a:off x="911892" y="4713661"/>
              <a:ext cx="650736" cy="1070654"/>
            </a:xfrm>
            <a:custGeom>
              <a:avLst/>
              <a:gdLst>
                <a:gd name="connsiteX0" fmla="*/ 292506 w 650736"/>
                <a:gd name="connsiteY0" fmla="*/ 163367 h 1070654"/>
                <a:gd name="connsiteX1" fmla="*/ 129349 w 650736"/>
                <a:gd name="connsiteY1" fmla="*/ 0 h 1070654"/>
                <a:gd name="connsiteX2" fmla="*/ 0 w 650736"/>
                <a:gd name="connsiteY2" fmla="*/ 6 h 1070654"/>
                <a:gd name="connsiteX3" fmla="*/ 223 w 650736"/>
                <a:gd name="connsiteY3" fmla="*/ 1070655 h 1070654"/>
                <a:gd name="connsiteX4" fmla="*/ 290768 w 650736"/>
                <a:gd name="connsiteY4" fmla="*/ 1070655 h 1070654"/>
                <a:gd name="connsiteX5" fmla="*/ 290768 w 650736"/>
                <a:gd name="connsiteY5" fmla="*/ 545788 h 1070654"/>
                <a:gd name="connsiteX6" fmla="*/ 532222 w 650736"/>
                <a:gd name="connsiteY6" fmla="*/ 266651 h 1070654"/>
                <a:gd name="connsiteX7" fmla="*/ 650737 w 650736"/>
                <a:gd name="connsiteY7" fmla="*/ 266651 h 1070654"/>
                <a:gd name="connsiteX8" fmla="*/ 650737 w 650736"/>
                <a:gd name="connsiteY8" fmla="*/ 0 h 1070654"/>
                <a:gd name="connsiteX9" fmla="*/ 598844 w 650736"/>
                <a:gd name="connsiteY9" fmla="*/ 0 h 1070654"/>
                <a:gd name="connsiteX10" fmla="*/ 292506 w 650736"/>
                <a:gd name="connsiteY10" fmla="*/ 163367 h 10706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50736" h="1070654">
                  <a:moveTo>
                    <a:pt x="292506" y="163367"/>
                  </a:moveTo>
                  <a:lnTo>
                    <a:pt x="129349" y="0"/>
                  </a:lnTo>
                  <a:lnTo>
                    <a:pt x="0" y="6"/>
                  </a:lnTo>
                  <a:lnTo>
                    <a:pt x="223" y="1070655"/>
                  </a:lnTo>
                  <a:lnTo>
                    <a:pt x="290768" y="1070655"/>
                  </a:lnTo>
                  <a:lnTo>
                    <a:pt x="290768" y="545788"/>
                  </a:lnTo>
                  <a:cubicBezTo>
                    <a:pt x="290768" y="383319"/>
                    <a:pt x="357390" y="266651"/>
                    <a:pt x="532222" y="266651"/>
                  </a:cubicBezTo>
                  <a:lnTo>
                    <a:pt x="650737" y="266651"/>
                  </a:lnTo>
                  <a:lnTo>
                    <a:pt x="650737" y="0"/>
                  </a:lnTo>
                  <a:lnTo>
                    <a:pt x="598844" y="0"/>
                  </a:lnTo>
                  <a:cubicBezTo>
                    <a:pt x="432320" y="0"/>
                    <a:pt x="346913" y="67524"/>
                    <a:pt x="292506" y="163367"/>
                  </a:cubicBez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endParaRPr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FC641F42-2781-8384-9793-6F08BEA2A72A}"/>
                </a:ext>
              </a:extLst>
            </p:cNvPr>
            <p:cNvSpPr/>
            <p:nvPr/>
          </p:nvSpPr>
          <p:spPr>
            <a:xfrm>
              <a:off x="-241217" y="4713636"/>
              <a:ext cx="1026917" cy="1084071"/>
            </a:xfrm>
            <a:custGeom>
              <a:avLst/>
              <a:gdLst>
                <a:gd name="connsiteX0" fmla="*/ 736577 w 1026917"/>
                <a:gd name="connsiteY0" fmla="*/ 25 h 1084071"/>
                <a:gd name="connsiteX1" fmla="*/ 736577 w 1026917"/>
                <a:gd name="connsiteY1" fmla="*/ 536200 h 1084071"/>
                <a:gd name="connsiteX2" fmla="*/ 497090 w 1026917"/>
                <a:gd name="connsiteY2" fmla="*/ 840356 h 1084071"/>
                <a:gd name="connsiteX3" fmla="*/ 291545 w 1026917"/>
                <a:gd name="connsiteY3" fmla="*/ 554969 h 1084071"/>
                <a:gd name="connsiteX4" fmla="*/ 291545 w 1026917"/>
                <a:gd name="connsiteY4" fmla="*/ 6 h 1084071"/>
                <a:gd name="connsiteX5" fmla="*/ 0 w 1026917"/>
                <a:gd name="connsiteY5" fmla="*/ 0 h 1084071"/>
                <a:gd name="connsiteX6" fmla="*/ 0 w 1026917"/>
                <a:gd name="connsiteY6" fmla="*/ 594531 h 1084071"/>
                <a:gd name="connsiteX7" fmla="*/ 419767 w 1026917"/>
                <a:gd name="connsiteY7" fmla="*/ 1084071 h 1084071"/>
                <a:gd name="connsiteX8" fmla="*/ 739295 w 1026917"/>
                <a:gd name="connsiteY8" fmla="*/ 939154 h 1084071"/>
                <a:gd name="connsiteX9" fmla="*/ 870560 w 1026917"/>
                <a:gd name="connsiteY9" fmla="*/ 1070680 h 1084071"/>
                <a:gd name="connsiteX10" fmla="*/ 1026918 w 1026917"/>
                <a:gd name="connsiteY10" fmla="*/ 1070680 h 1084071"/>
                <a:gd name="connsiteX11" fmla="*/ 1026186 w 1026917"/>
                <a:gd name="connsiteY11" fmla="*/ 25 h 1084071"/>
                <a:gd name="connsiteX12" fmla="*/ 736577 w 1026917"/>
                <a:gd name="connsiteY12" fmla="*/ 25 h 10840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26917" h="1084071">
                  <a:moveTo>
                    <a:pt x="736577" y="25"/>
                  </a:moveTo>
                  <a:lnTo>
                    <a:pt x="736577" y="536200"/>
                  </a:lnTo>
                  <a:cubicBezTo>
                    <a:pt x="736577" y="734116"/>
                    <a:pt x="653175" y="840356"/>
                    <a:pt x="497090" y="840356"/>
                  </a:cubicBezTo>
                  <a:cubicBezTo>
                    <a:pt x="350115" y="840356"/>
                    <a:pt x="291545" y="746603"/>
                    <a:pt x="291545" y="554969"/>
                  </a:cubicBezTo>
                  <a:lnTo>
                    <a:pt x="291545" y="6"/>
                  </a:lnTo>
                  <a:lnTo>
                    <a:pt x="0" y="0"/>
                  </a:lnTo>
                  <a:lnTo>
                    <a:pt x="0" y="594531"/>
                  </a:lnTo>
                  <a:cubicBezTo>
                    <a:pt x="0" y="973684"/>
                    <a:pt x="203998" y="1084071"/>
                    <a:pt x="419767" y="1084071"/>
                  </a:cubicBezTo>
                  <a:cubicBezTo>
                    <a:pt x="576590" y="1084071"/>
                    <a:pt x="674499" y="1024428"/>
                    <a:pt x="739295" y="939154"/>
                  </a:cubicBezTo>
                  <a:lnTo>
                    <a:pt x="870560" y="1070680"/>
                  </a:lnTo>
                  <a:lnTo>
                    <a:pt x="1026918" y="1070680"/>
                  </a:lnTo>
                  <a:lnTo>
                    <a:pt x="1026186" y="25"/>
                  </a:lnTo>
                  <a:lnTo>
                    <a:pt x="736577" y="25"/>
                  </a:ln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endParaRPr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8FEACF5-9184-FC2B-AD89-74F3F526B513}"/>
                </a:ext>
              </a:extLst>
            </p:cNvPr>
            <p:cNvSpPr/>
            <p:nvPr/>
          </p:nvSpPr>
          <p:spPr>
            <a:xfrm>
              <a:off x="-1447995" y="4326965"/>
              <a:ext cx="1138596" cy="1457401"/>
            </a:xfrm>
            <a:custGeom>
              <a:avLst/>
              <a:gdLst>
                <a:gd name="connsiteX0" fmla="*/ 817617 w 1138596"/>
                <a:gd name="connsiteY0" fmla="*/ 706358 h 1457401"/>
                <a:gd name="connsiteX1" fmla="*/ 1086557 w 1138596"/>
                <a:gd name="connsiteY1" fmla="*/ 385403 h 1457401"/>
                <a:gd name="connsiteX2" fmla="*/ 553693 w 1138596"/>
                <a:gd name="connsiteY2" fmla="*/ 0 h 1457401"/>
                <a:gd name="connsiteX3" fmla="*/ 0 w 1138596"/>
                <a:gd name="connsiteY3" fmla="*/ 0 h 1457401"/>
                <a:gd name="connsiteX4" fmla="*/ 0 w 1138596"/>
                <a:gd name="connsiteY4" fmla="*/ 1457402 h 1457401"/>
                <a:gd name="connsiteX5" fmla="*/ 580753 w 1138596"/>
                <a:gd name="connsiteY5" fmla="*/ 1457351 h 1457401"/>
                <a:gd name="connsiteX6" fmla="*/ 1138596 w 1138596"/>
                <a:gd name="connsiteY6" fmla="*/ 1043706 h 1457401"/>
                <a:gd name="connsiteX7" fmla="*/ 817617 w 1138596"/>
                <a:gd name="connsiteY7" fmla="*/ 706358 h 1457401"/>
                <a:gd name="connsiteX8" fmla="*/ 306415 w 1138596"/>
                <a:gd name="connsiteY8" fmla="*/ 247761 h 1457401"/>
                <a:gd name="connsiteX9" fmla="*/ 567831 w 1138596"/>
                <a:gd name="connsiteY9" fmla="*/ 247761 h 1457401"/>
                <a:gd name="connsiteX10" fmla="*/ 780143 w 1138596"/>
                <a:gd name="connsiteY10" fmla="*/ 422908 h 1457401"/>
                <a:gd name="connsiteX11" fmla="*/ 567831 w 1138596"/>
                <a:gd name="connsiteY11" fmla="*/ 599972 h 1457401"/>
                <a:gd name="connsiteX12" fmla="*/ 306415 w 1138596"/>
                <a:gd name="connsiteY12" fmla="*/ 599972 h 1457401"/>
                <a:gd name="connsiteX13" fmla="*/ 306415 w 1138596"/>
                <a:gd name="connsiteY13" fmla="*/ 247761 h 1457401"/>
                <a:gd name="connsiteX14" fmla="*/ 588665 w 1138596"/>
                <a:gd name="connsiteY14" fmla="*/ 1208404 h 1457401"/>
                <a:gd name="connsiteX15" fmla="*/ 306415 w 1138596"/>
                <a:gd name="connsiteY15" fmla="*/ 1208404 h 1457401"/>
                <a:gd name="connsiteX16" fmla="*/ 306415 w 1138596"/>
                <a:gd name="connsiteY16" fmla="*/ 841624 h 1457401"/>
                <a:gd name="connsiteX17" fmla="*/ 588665 w 1138596"/>
                <a:gd name="connsiteY17" fmla="*/ 841624 h 1457401"/>
                <a:gd name="connsiteX18" fmla="*/ 823868 w 1138596"/>
                <a:gd name="connsiteY18" fmla="*/ 1026696 h 1457401"/>
                <a:gd name="connsiteX19" fmla="*/ 588665 w 1138596"/>
                <a:gd name="connsiteY19" fmla="*/ 1208404 h 1457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138596" h="1457401">
                  <a:moveTo>
                    <a:pt x="817617" y="706358"/>
                  </a:moveTo>
                  <a:cubicBezTo>
                    <a:pt x="978317" y="670937"/>
                    <a:pt x="1086557" y="568717"/>
                    <a:pt x="1086557" y="385403"/>
                  </a:cubicBezTo>
                  <a:cubicBezTo>
                    <a:pt x="1086557" y="141662"/>
                    <a:pt x="890892" y="0"/>
                    <a:pt x="553693" y="0"/>
                  </a:cubicBezTo>
                  <a:lnTo>
                    <a:pt x="0" y="0"/>
                  </a:lnTo>
                  <a:lnTo>
                    <a:pt x="0" y="1457402"/>
                  </a:lnTo>
                  <a:lnTo>
                    <a:pt x="580753" y="1457351"/>
                  </a:lnTo>
                  <a:cubicBezTo>
                    <a:pt x="938761" y="1457351"/>
                    <a:pt x="1138596" y="1297851"/>
                    <a:pt x="1138596" y="1043706"/>
                  </a:cubicBezTo>
                  <a:cubicBezTo>
                    <a:pt x="1138596" y="835367"/>
                    <a:pt x="1003435" y="731351"/>
                    <a:pt x="817617" y="706358"/>
                  </a:cubicBezTo>
                  <a:close/>
                  <a:moveTo>
                    <a:pt x="306415" y="247761"/>
                  </a:moveTo>
                  <a:lnTo>
                    <a:pt x="567831" y="247761"/>
                  </a:lnTo>
                  <a:cubicBezTo>
                    <a:pt x="703132" y="247761"/>
                    <a:pt x="780143" y="314578"/>
                    <a:pt x="780143" y="422908"/>
                  </a:cubicBezTo>
                  <a:cubicBezTo>
                    <a:pt x="780143" y="531212"/>
                    <a:pt x="701044" y="599972"/>
                    <a:pt x="567831" y="599972"/>
                  </a:cubicBezTo>
                  <a:lnTo>
                    <a:pt x="306415" y="599972"/>
                  </a:lnTo>
                  <a:lnTo>
                    <a:pt x="306415" y="247761"/>
                  </a:lnTo>
                  <a:close/>
                  <a:moveTo>
                    <a:pt x="588665" y="1208404"/>
                  </a:moveTo>
                  <a:lnTo>
                    <a:pt x="306415" y="1208404"/>
                  </a:lnTo>
                  <a:lnTo>
                    <a:pt x="306415" y="841624"/>
                  </a:lnTo>
                  <a:lnTo>
                    <a:pt x="588665" y="841624"/>
                  </a:lnTo>
                  <a:cubicBezTo>
                    <a:pt x="736436" y="841624"/>
                    <a:pt x="823868" y="910384"/>
                    <a:pt x="823868" y="1026696"/>
                  </a:cubicBezTo>
                  <a:cubicBezTo>
                    <a:pt x="823868" y="1141613"/>
                    <a:pt x="738524" y="1208404"/>
                    <a:pt x="588665" y="1208404"/>
                  </a:cubicBez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endParaRPr>
            </a:p>
          </p:txBody>
        </p:sp>
      </p:grpSp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AC02EC7D-0790-B164-3257-F7435D115FB4}"/>
              </a:ext>
            </a:extLst>
          </p:cNvPr>
          <p:cNvSpPr txBox="1">
            <a:spLocks/>
          </p:cNvSpPr>
          <p:nvPr/>
        </p:nvSpPr>
        <p:spPr>
          <a:xfrm>
            <a:off x="11582400" y="6371624"/>
            <a:ext cx="609600" cy="266700"/>
          </a:xfrm>
          <a:prstGeom prst="rect">
            <a:avLst/>
          </a:prstGeom>
        </p:spPr>
        <p:txBody>
          <a:bodyPr vert="horz" lIns="0" tIns="45718" rIns="0" bIns="45718" rtlCol="0" anchor="ctr"/>
          <a:lstStyle>
            <a:defPPr>
              <a:defRPr lang="en-US"/>
            </a:defPPr>
            <a:lvl1pPr marL="0" algn="r" defTabSz="914354" rtl="0" eaLnBrk="1" latinLnBrk="0" hangingPunct="1">
              <a:defRPr sz="900" b="1" i="0" kern="1200" cap="all" spc="0" baseline="0">
                <a:solidFill>
                  <a:schemeClr val="tx1"/>
                </a:solidFill>
                <a:latin typeface="Muli Black Roman" charset="0"/>
                <a:ea typeface="Muli Black Roman" charset="0"/>
                <a:cs typeface="Muli Black Roman" charset="0"/>
              </a:defRPr>
            </a:lvl1pPr>
            <a:lvl2pPr marL="45717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4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9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6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0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2191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0B873B-0331-7E4E-9211-E1D8275AB50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cs typeface="Arial" panose="020B0604020202020204" pitchFamily="34" charset="0"/>
              </a:rPr>
              <a:pPr marL="0" marR="0" lvl="0" indent="0" algn="ctr" defTabSz="121910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 pitchFamily="2" charset="77"/>
              <a:cs typeface="Arial" panose="020B0604020202020204" pitchFamily="34" charset="0"/>
            </a:endParaRPr>
          </a:p>
        </p:txBody>
      </p:sp>
      <p:pic>
        <p:nvPicPr>
          <p:cNvPr id="50" name="Picture 49" descr="A logo with blue dots&#10;&#10;AI-generated content may be incorrect.">
            <a:extLst>
              <a:ext uri="{FF2B5EF4-FFF2-40B4-BE49-F238E27FC236}">
                <a16:creationId xmlns:a16="http://schemas.microsoft.com/office/drawing/2014/main" id="{2B55AECE-7AEC-89F3-F25D-5DFB776D5AF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7172" y="6229671"/>
            <a:ext cx="1026158" cy="528342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6138771-CE4A-027C-D441-D1747227B323}"/>
              </a:ext>
            </a:extLst>
          </p:cNvPr>
          <p:cNvSpPr/>
          <p:nvPr/>
        </p:nvSpPr>
        <p:spPr>
          <a:xfrm>
            <a:off x="749079" y="1988052"/>
            <a:ext cx="10670536" cy="3830042"/>
          </a:xfrm>
          <a:prstGeom prst="rect">
            <a:avLst/>
          </a:prstGeom>
          <a:solidFill>
            <a:schemeClr val="accent1">
              <a:lumMod val="20000"/>
              <a:lumOff val="80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Montserrat" pitchFamily="2" charset="77"/>
              <a:ea typeface="+mn-ea"/>
              <a:cs typeface="+mn-cs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51CE242-14E2-2BF6-85E6-9F3688E9266B}"/>
              </a:ext>
            </a:extLst>
          </p:cNvPr>
          <p:cNvSpPr/>
          <p:nvPr/>
        </p:nvSpPr>
        <p:spPr>
          <a:xfrm>
            <a:off x="685800" y="158750"/>
            <a:ext cx="1854200" cy="241300"/>
          </a:xfrm>
          <a:prstGeom prst="roundRect">
            <a:avLst/>
          </a:prstGeom>
          <a:solidFill>
            <a:srgbClr val="2B9CB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Global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Content Placeholder 5">
            <a:extLst>
              <a:ext uri="{FF2B5EF4-FFF2-40B4-BE49-F238E27FC236}">
                <a16:creationId xmlns:a16="http://schemas.microsoft.com/office/drawing/2014/main" id="{11B1E6C5-6504-36D7-781B-B2834C6B2FCD}"/>
              </a:ext>
            </a:extLst>
          </p:cNvPr>
          <p:cNvGraphicFramePr>
            <a:graphicFrameLocks/>
          </p:cNvGraphicFramePr>
          <p:nvPr/>
        </p:nvGraphicFramePr>
        <p:xfrm>
          <a:off x="838200" y="1825625"/>
          <a:ext cx="10515600" cy="3992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538533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A87FB1-A6B3-9107-9714-279C5B1184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CF88D3E9-E8DA-38EC-D5EF-633AE891B766}"/>
              </a:ext>
            </a:extLst>
          </p:cNvPr>
          <p:cNvSpPr/>
          <p:nvPr/>
        </p:nvSpPr>
        <p:spPr>
          <a:xfrm rot="5400000">
            <a:off x="4381500" y="-952500"/>
            <a:ext cx="3429000" cy="12192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 pitchFamily="2" charset="77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E87B7A2-A342-F8C3-50F5-4AD6C91F4D98}"/>
              </a:ext>
            </a:extLst>
          </p:cNvPr>
          <p:cNvSpPr/>
          <p:nvPr/>
        </p:nvSpPr>
        <p:spPr>
          <a:xfrm>
            <a:off x="609600" y="1408937"/>
            <a:ext cx="10972800" cy="4521587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ontserrat" pitchFamily="2" charset="77"/>
              <a:ea typeface="+mn-ea"/>
              <a:cs typeface="+mn-cs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9AD5B6A-D2E9-473E-EA22-903ED694A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654145" cy="1325563"/>
          </a:xfrm>
        </p:spPr>
        <p:txBody>
          <a:bodyPr lIns="630936" tIns="45720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US" b="1" dirty="0"/>
              <a:t>News on Social Media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: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People over 50 are significantly less likely to get news from social media, though 60% still do so at least once a day</a:t>
            </a:r>
            <a:endParaRPr lang="en-US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Footer Placeholder 25">
            <a:extLst>
              <a:ext uri="{FF2B5EF4-FFF2-40B4-BE49-F238E27FC236}">
                <a16:creationId xmlns:a16="http://schemas.microsoft.com/office/drawing/2014/main" id="{B318E066-AF6D-3871-9D81-0C737ACBA14B}"/>
              </a:ext>
            </a:extLst>
          </p:cNvPr>
          <p:cNvSpPr txBox="1">
            <a:spLocks/>
          </p:cNvSpPr>
          <p:nvPr/>
        </p:nvSpPr>
        <p:spPr>
          <a:xfrm>
            <a:off x="1709656" y="6263045"/>
            <a:ext cx="9039886" cy="266700"/>
          </a:xfrm>
          <a:prstGeom prst="rect">
            <a:avLst/>
          </a:prstGeom>
        </p:spPr>
        <p:txBody>
          <a:bodyPr lIns="0" t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QSourceFreq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. How often do you use each of the following sources to get your news?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F96A204-5CE2-F7DC-8CAD-510C85B9D77E}"/>
              </a:ext>
            </a:extLst>
          </p:cNvPr>
          <p:cNvSpPr/>
          <p:nvPr/>
        </p:nvSpPr>
        <p:spPr>
          <a:xfrm>
            <a:off x="609599" y="1408937"/>
            <a:ext cx="5486401" cy="5808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0" rIns="0" bIns="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How often do you use social media to get your news?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AB55311-6032-D38E-E1EB-DD6E9E67691C}"/>
              </a:ext>
            </a:extLst>
          </p:cNvPr>
          <p:cNvSpPr/>
          <p:nvPr/>
        </p:nvSpPr>
        <p:spPr>
          <a:xfrm>
            <a:off x="5919900" y="1429671"/>
            <a:ext cx="5662500" cy="4113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182880" bIns="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9FD0C3"/>
                </a:solidFill>
                <a:effectLst/>
                <a:uLnTx/>
                <a:uFillTx/>
                <a:latin typeface="Montserrat" pitchFamily="2" charset="77"/>
                <a:ea typeface="+mn-ea"/>
                <a:cs typeface="Poppins" pitchFamily="2" charset="77"/>
                <a:sym typeface="Arial"/>
              </a:rPr>
              <a:t>●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C3C6D6"/>
                </a:solidFill>
                <a:effectLst/>
                <a:uLnTx/>
                <a:uFillTx/>
                <a:latin typeface="Montserrat" pitchFamily="2" charset="77"/>
                <a:ea typeface="+mn-ea"/>
                <a:cs typeface="Poppins" pitchFamily="2" charset="77"/>
                <a:sym typeface="Arial"/>
              </a:rPr>
              <a:t>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18-29  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27AF9E"/>
                </a:solidFill>
                <a:effectLst/>
                <a:uLnTx/>
                <a:uFillTx/>
                <a:latin typeface="Montserrat" pitchFamily="2" charset="77"/>
                <a:ea typeface="+mn-ea"/>
                <a:cs typeface="Poppins" pitchFamily="2" charset="77"/>
                <a:sym typeface="Arial"/>
              </a:rPr>
              <a:t>●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Montserrat" pitchFamily="2" charset="77"/>
                <a:ea typeface="+mn-ea"/>
                <a:cs typeface="Poppins" pitchFamily="2" charset="77"/>
                <a:sym typeface="Arial"/>
              </a:rPr>
              <a:t>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30-39 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54BFD6"/>
                </a:solidFill>
                <a:effectLst/>
                <a:uLnTx/>
                <a:uFillTx/>
                <a:latin typeface="Montserrat" pitchFamily="2" charset="77"/>
                <a:ea typeface="+mn-ea"/>
                <a:cs typeface="Poppins" pitchFamily="2" charset="77"/>
                <a:sym typeface="Arial"/>
              </a:rPr>
              <a:t>●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Montserrat" pitchFamily="2" charset="77"/>
                <a:ea typeface="+mn-ea"/>
                <a:cs typeface="Poppins" pitchFamily="2" charset="77"/>
                <a:sym typeface="Arial"/>
              </a:rPr>
              <a:t>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40-49 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1273BE"/>
                </a:solidFill>
                <a:effectLst/>
                <a:uLnTx/>
                <a:uFillTx/>
                <a:latin typeface="Montserrat" pitchFamily="2" charset="77"/>
                <a:ea typeface="+mn-ea"/>
                <a:cs typeface="Poppins" pitchFamily="2" charset="77"/>
                <a:sym typeface="Arial"/>
              </a:rPr>
              <a:t>●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Montserrat" pitchFamily="2" charset="77"/>
                <a:ea typeface="+mn-ea"/>
                <a:cs typeface="Poppins" pitchFamily="2" charset="77"/>
                <a:sym typeface="Arial"/>
              </a:rPr>
              <a:t>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50+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7781F28-BC2C-AE45-825E-D1464550504E}"/>
              </a:ext>
            </a:extLst>
          </p:cNvPr>
          <p:cNvGrpSpPr>
            <a:grpSpLocks noChangeAspect="1"/>
          </p:cNvGrpSpPr>
          <p:nvPr/>
        </p:nvGrpSpPr>
        <p:grpSpPr>
          <a:xfrm>
            <a:off x="10759440" y="6409148"/>
            <a:ext cx="822960" cy="191652"/>
            <a:chOff x="-1447995" y="4326965"/>
            <a:chExt cx="6315484" cy="1470760"/>
          </a:xfrm>
          <a:solidFill>
            <a:schemeClr val="bg1"/>
          </a:solidFill>
        </p:grpSpPr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3E24017D-E98C-D459-A3B6-F884BAD05AD1}"/>
                </a:ext>
              </a:extLst>
            </p:cNvPr>
            <p:cNvSpPr/>
            <p:nvPr/>
          </p:nvSpPr>
          <p:spPr>
            <a:xfrm>
              <a:off x="3824651" y="4701952"/>
              <a:ext cx="1042838" cy="1082415"/>
            </a:xfrm>
            <a:custGeom>
              <a:avLst/>
              <a:gdLst>
                <a:gd name="connsiteX0" fmla="*/ 614052 w 1042838"/>
                <a:gd name="connsiteY0" fmla="*/ 0 h 1082415"/>
                <a:gd name="connsiteX1" fmla="*/ 283218 w 1042838"/>
                <a:gd name="connsiteY1" fmla="*/ 147701 h 1082415"/>
                <a:gd name="connsiteX2" fmla="*/ 147332 w 1042838"/>
                <a:gd name="connsiteY2" fmla="*/ 11710 h 1082415"/>
                <a:gd name="connsiteX3" fmla="*/ 0 w 1042838"/>
                <a:gd name="connsiteY3" fmla="*/ 11710 h 1082415"/>
                <a:gd name="connsiteX4" fmla="*/ 0 w 1042838"/>
                <a:gd name="connsiteY4" fmla="*/ 1082415 h 1082415"/>
                <a:gd name="connsiteX5" fmla="*/ 291545 w 1042838"/>
                <a:gd name="connsiteY5" fmla="*/ 1082415 h 1082415"/>
                <a:gd name="connsiteX6" fmla="*/ 291545 w 1042838"/>
                <a:gd name="connsiteY6" fmla="*/ 535385 h 1082415"/>
                <a:gd name="connsiteX7" fmla="*/ 535373 w 1042838"/>
                <a:gd name="connsiteY7" fmla="*/ 241652 h 1082415"/>
                <a:gd name="connsiteX8" fmla="*/ 751294 w 1042838"/>
                <a:gd name="connsiteY8" fmla="*/ 518731 h 1082415"/>
                <a:gd name="connsiteX9" fmla="*/ 751294 w 1042838"/>
                <a:gd name="connsiteY9" fmla="*/ 1082364 h 1082415"/>
                <a:gd name="connsiteX10" fmla="*/ 1042839 w 1042838"/>
                <a:gd name="connsiteY10" fmla="*/ 1082364 h 1082415"/>
                <a:gd name="connsiteX11" fmla="*/ 1042839 w 1042838"/>
                <a:gd name="connsiteY11" fmla="*/ 489559 h 1082415"/>
                <a:gd name="connsiteX12" fmla="*/ 614052 w 1042838"/>
                <a:gd name="connsiteY12" fmla="*/ 0 h 10824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42838" h="1082415">
                  <a:moveTo>
                    <a:pt x="614052" y="0"/>
                  </a:moveTo>
                  <a:cubicBezTo>
                    <a:pt x="449628" y="0"/>
                    <a:pt x="351923" y="62428"/>
                    <a:pt x="283218" y="147701"/>
                  </a:cubicBezTo>
                  <a:lnTo>
                    <a:pt x="147332" y="11710"/>
                  </a:lnTo>
                  <a:lnTo>
                    <a:pt x="0" y="11710"/>
                  </a:lnTo>
                  <a:lnTo>
                    <a:pt x="0" y="1082415"/>
                  </a:lnTo>
                  <a:lnTo>
                    <a:pt x="291545" y="1082415"/>
                  </a:lnTo>
                  <a:lnTo>
                    <a:pt x="291545" y="535385"/>
                  </a:lnTo>
                  <a:cubicBezTo>
                    <a:pt x="291545" y="349981"/>
                    <a:pt x="377060" y="241652"/>
                    <a:pt x="535373" y="241652"/>
                  </a:cubicBezTo>
                  <a:cubicBezTo>
                    <a:pt x="684519" y="241652"/>
                    <a:pt x="751294" y="337494"/>
                    <a:pt x="751294" y="518731"/>
                  </a:cubicBezTo>
                  <a:lnTo>
                    <a:pt x="751294" y="1082364"/>
                  </a:lnTo>
                  <a:lnTo>
                    <a:pt x="1042839" y="1082364"/>
                  </a:lnTo>
                  <a:lnTo>
                    <a:pt x="1042839" y="489559"/>
                  </a:lnTo>
                  <a:cubicBezTo>
                    <a:pt x="1042839" y="122925"/>
                    <a:pt x="845059" y="0"/>
                    <a:pt x="614052" y="0"/>
                  </a:cubicBez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endParaRPr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E276EFED-B987-4514-AFB5-50852783C15B}"/>
                </a:ext>
              </a:extLst>
            </p:cNvPr>
            <p:cNvSpPr/>
            <p:nvPr/>
          </p:nvSpPr>
          <p:spPr>
            <a:xfrm>
              <a:off x="1575257" y="4699868"/>
              <a:ext cx="999106" cy="1097857"/>
            </a:xfrm>
            <a:custGeom>
              <a:avLst/>
              <a:gdLst>
                <a:gd name="connsiteX0" fmla="*/ 561013 w 999106"/>
                <a:gd name="connsiteY0" fmla="*/ 428412 h 1097857"/>
                <a:gd name="connsiteX1" fmla="*/ 505041 w 999106"/>
                <a:gd name="connsiteY1" fmla="*/ 421704 h 1097857"/>
                <a:gd name="connsiteX2" fmla="*/ 301940 w 999106"/>
                <a:gd name="connsiteY2" fmla="*/ 321255 h 1097857"/>
                <a:gd name="connsiteX3" fmla="*/ 488885 w 999106"/>
                <a:gd name="connsiteY3" fmla="*/ 208319 h 1097857"/>
                <a:gd name="connsiteX4" fmla="*/ 703387 w 999106"/>
                <a:gd name="connsiteY4" fmla="*/ 345815 h 1097857"/>
                <a:gd name="connsiteX5" fmla="*/ 982461 w 999106"/>
                <a:gd name="connsiteY5" fmla="*/ 345815 h 1097857"/>
                <a:gd name="connsiteX6" fmla="*/ 494684 w 999106"/>
                <a:gd name="connsiteY6" fmla="*/ 0 h 1097857"/>
                <a:gd name="connsiteX7" fmla="*/ 22891 w 999106"/>
                <a:gd name="connsiteY7" fmla="*/ 350612 h 1097857"/>
                <a:gd name="connsiteX8" fmla="*/ 450710 w 999106"/>
                <a:gd name="connsiteY8" fmla="*/ 654258 h 1097857"/>
                <a:gd name="connsiteX9" fmla="*/ 504735 w 999106"/>
                <a:gd name="connsiteY9" fmla="*/ 660966 h 1097857"/>
                <a:gd name="connsiteX10" fmla="*/ 713807 w 999106"/>
                <a:gd name="connsiteY10" fmla="*/ 763517 h 1097857"/>
                <a:gd name="connsiteX11" fmla="*/ 519936 w 999106"/>
                <a:gd name="connsiteY11" fmla="*/ 887455 h 1097857"/>
                <a:gd name="connsiteX12" fmla="*/ 276961 w 999106"/>
                <a:gd name="connsiteY12" fmla="*/ 729134 h 1097857"/>
                <a:gd name="connsiteX13" fmla="*/ 0 w 999106"/>
                <a:gd name="connsiteY13" fmla="*/ 729134 h 1097857"/>
                <a:gd name="connsiteX14" fmla="*/ 511177 w 999106"/>
                <a:gd name="connsiteY14" fmla="*/ 1097858 h 1097857"/>
                <a:gd name="connsiteX15" fmla="*/ 999107 w 999106"/>
                <a:gd name="connsiteY15" fmla="*/ 737868 h 1097857"/>
                <a:gd name="connsiteX16" fmla="*/ 561013 w 999106"/>
                <a:gd name="connsiteY16" fmla="*/ 428412 h 1097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999106" h="1097857">
                  <a:moveTo>
                    <a:pt x="561013" y="428412"/>
                  </a:moveTo>
                  <a:lnTo>
                    <a:pt x="505041" y="421704"/>
                  </a:lnTo>
                  <a:cubicBezTo>
                    <a:pt x="374928" y="406114"/>
                    <a:pt x="301940" y="391837"/>
                    <a:pt x="301940" y="321255"/>
                  </a:cubicBezTo>
                  <a:cubicBezTo>
                    <a:pt x="301940" y="249972"/>
                    <a:pt x="376869" y="208319"/>
                    <a:pt x="488885" y="208319"/>
                  </a:cubicBezTo>
                  <a:cubicBezTo>
                    <a:pt x="613899" y="208319"/>
                    <a:pt x="695080" y="260401"/>
                    <a:pt x="703387" y="345815"/>
                  </a:cubicBezTo>
                  <a:lnTo>
                    <a:pt x="982461" y="345815"/>
                  </a:lnTo>
                  <a:cubicBezTo>
                    <a:pt x="967877" y="127072"/>
                    <a:pt x="770149" y="0"/>
                    <a:pt x="494684" y="0"/>
                  </a:cubicBezTo>
                  <a:cubicBezTo>
                    <a:pt x="208136" y="0"/>
                    <a:pt x="22891" y="137501"/>
                    <a:pt x="22891" y="350612"/>
                  </a:cubicBezTo>
                  <a:cubicBezTo>
                    <a:pt x="22891" y="563015"/>
                    <a:pt x="206901" y="623996"/>
                    <a:pt x="450710" y="654258"/>
                  </a:cubicBezTo>
                  <a:lnTo>
                    <a:pt x="504735" y="660966"/>
                  </a:lnTo>
                  <a:cubicBezTo>
                    <a:pt x="659629" y="680193"/>
                    <a:pt x="713807" y="693572"/>
                    <a:pt x="713807" y="763517"/>
                  </a:cubicBezTo>
                  <a:cubicBezTo>
                    <a:pt x="713807" y="847860"/>
                    <a:pt x="640819" y="887455"/>
                    <a:pt x="519936" y="887455"/>
                  </a:cubicBezTo>
                  <a:cubicBezTo>
                    <a:pt x="366621" y="887455"/>
                    <a:pt x="287382" y="822868"/>
                    <a:pt x="276961" y="729134"/>
                  </a:cubicBezTo>
                  <a:lnTo>
                    <a:pt x="0" y="729134"/>
                  </a:lnTo>
                  <a:cubicBezTo>
                    <a:pt x="12477" y="958273"/>
                    <a:pt x="214368" y="1097858"/>
                    <a:pt x="511177" y="1097858"/>
                  </a:cubicBezTo>
                  <a:cubicBezTo>
                    <a:pt x="799291" y="1097858"/>
                    <a:pt x="999107" y="966332"/>
                    <a:pt x="999107" y="737868"/>
                  </a:cubicBezTo>
                  <a:cubicBezTo>
                    <a:pt x="999107" y="519967"/>
                    <a:pt x="811888" y="458476"/>
                    <a:pt x="561013" y="428412"/>
                  </a:cubicBez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endParaRPr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4A2E9A3C-642A-C107-FB2D-8374D6F2E515}"/>
                </a:ext>
              </a:extLst>
            </p:cNvPr>
            <p:cNvSpPr/>
            <p:nvPr/>
          </p:nvSpPr>
          <p:spPr>
            <a:xfrm>
              <a:off x="2620515" y="4701952"/>
              <a:ext cx="1128182" cy="1095768"/>
            </a:xfrm>
            <a:custGeom>
              <a:avLst/>
              <a:gdLst>
                <a:gd name="connsiteX0" fmla="*/ 564094 w 1128182"/>
                <a:gd name="connsiteY0" fmla="*/ 0 h 1095768"/>
                <a:gd name="connsiteX1" fmla="*/ 0 w 1128182"/>
                <a:gd name="connsiteY1" fmla="*/ 547871 h 1095768"/>
                <a:gd name="connsiteX2" fmla="*/ 564094 w 1128182"/>
                <a:gd name="connsiteY2" fmla="*/ 1095768 h 1095768"/>
                <a:gd name="connsiteX3" fmla="*/ 1128182 w 1128182"/>
                <a:gd name="connsiteY3" fmla="*/ 547871 h 1095768"/>
                <a:gd name="connsiteX4" fmla="*/ 564094 w 1128182"/>
                <a:gd name="connsiteY4" fmla="*/ 0 h 1095768"/>
                <a:gd name="connsiteX5" fmla="*/ 564094 w 1128182"/>
                <a:gd name="connsiteY5" fmla="*/ 856200 h 1095768"/>
                <a:gd name="connsiteX6" fmla="*/ 295860 w 1128182"/>
                <a:gd name="connsiteY6" fmla="*/ 547871 h 1095768"/>
                <a:gd name="connsiteX7" fmla="*/ 564094 w 1128182"/>
                <a:gd name="connsiteY7" fmla="*/ 239568 h 1095768"/>
                <a:gd name="connsiteX8" fmla="*/ 834409 w 1128182"/>
                <a:gd name="connsiteY8" fmla="*/ 547871 h 1095768"/>
                <a:gd name="connsiteX9" fmla="*/ 564094 w 1128182"/>
                <a:gd name="connsiteY9" fmla="*/ 856200 h 10957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28182" h="1095768">
                  <a:moveTo>
                    <a:pt x="564094" y="0"/>
                  </a:moveTo>
                  <a:cubicBezTo>
                    <a:pt x="222732" y="0"/>
                    <a:pt x="0" y="218742"/>
                    <a:pt x="0" y="547871"/>
                  </a:cubicBezTo>
                  <a:cubicBezTo>
                    <a:pt x="0" y="877026"/>
                    <a:pt x="222732" y="1095768"/>
                    <a:pt x="564094" y="1095768"/>
                  </a:cubicBezTo>
                  <a:cubicBezTo>
                    <a:pt x="905456" y="1095768"/>
                    <a:pt x="1128182" y="879109"/>
                    <a:pt x="1128182" y="547871"/>
                  </a:cubicBezTo>
                  <a:cubicBezTo>
                    <a:pt x="1128182" y="218742"/>
                    <a:pt x="905456" y="0"/>
                    <a:pt x="564094" y="0"/>
                  </a:cubicBezTo>
                  <a:close/>
                  <a:moveTo>
                    <a:pt x="564094" y="856200"/>
                  </a:moveTo>
                  <a:cubicBezTo>
                    <a:pt x="395768" y="856200"/>
                    <a:pt x="295860" y="729128"/>
                    <a:pt x="295860" y="547871"/>
                  </a:cubicBezTo>
                  <a:cubicBezTo>
                    <a:pt x="295860" y="366660"/>
                    <a:pt x="395768" y="239568"/>
                    <a:pt x="564094" y="239568"/>
                  </a:cubicBezTo>
                  <a:cubicBezTo>
                    <a:pt x="732420" y="239568"/>
                    <a:pt x="834409" y="366660"/>
                    <a:pt x="834409" y="547871"/>
                  </a:cubicBezTo>
                  <a:cubicBezTo>
                    <a:pt x="834409" y="729128"/>
                    <a:pt x="732420" y="856200"/>
                    <a:pt x="564094" y="856200"/>
                  </a:cubicBez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endParaRPr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973C7E80-936D-F412-4173-2A6C3C2A18D6}"/>
                </a:ext>
              </a:extLst>
            </p:cNvPr>
            <p:cNvSpPr/>
            <p:nvPr/>
          </p:nvSpPr>
          <p:spPr>
            <a:xfrm>
              <a:off x="911892" y="4713661"/>
              <a:ext cx="650736" cy="1070654"/>
            </a:xfrm>
            <a:custGeom>
              <a:avLst/>
              <a:gdLst>
                <a:gd name="connsiteX0" fmla="*/ 292506 w 650736"/>
                <a:gd name="connsiteY0" fmla="*/ 163367 h 1070654"/>
                <a:gd name="connsiteX1" fmla="*/ 129349 w 650736"/>
                <a:gd name="connsiteY1" fmla="*/ 0 h 1070654"/>
                <a:gd name="connsiteX2" fmla="*/ 0 w 650736"/>
                <a:gd name="connsiteY2" fmla="*/ 6 h 1070654"/>
                <a:gd name="connsiteX3" fmla="*/ 223 w 650736"/>
                <a:gd name="connsiteY3" fmla="*/ 1070655 h 1070654"/>
                <a:gd name="connsiteX4" fmla="*/ 290768 w 650736"/>
                <a:gd name="connsiteY4" fmla="*/ 1070655 h 1070654"/>
                <a:gd name="connsiteX5" fmla="*/ 290768 w 650736"/>
                <a:gd name="connsiteY5" fmla="*/ 545788 h 1070654"/>
                <a:gd name="connsiteX6" fmla="*/ 532222 w 650736"/>
                <a:gd name="connsiteY6" fmla="*/ 266651 h 1070654"/>
                <a:gd name="connsiteX7" fmla="*/ 650737 w 650736"/>
                <a:gd name="connsiteY7" fmla="*/ 266651 h 1070654"/>
                <a:gd name="connsiteX8" fmla="*/ 650737 w 650736"/>
                <a:gd name="connsiteY8" fmla="*/ 0 h 1070654"/>
                <a:gd name="connsiteX9" fmla="*/ 598844 w 650736"/>
                <a:gd name="connsiteY9" fmla="*/ 0 h 1070654"/>
                <a:gd name="connsiteX10" fmla="*/ 292506 w 650736"/>
                <a:gd name="connsiteY10" fmla="*/ 163367 h 10706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50736" h="1070654">
                  <a:moveTo>
                    <a:pt x="292506" y="163367"/>
                  </a:moveTo>
                  <a:lnTo>
                    <a:pt x="129349" y="0"/>
                  </a:lnTo>
                  <a:lnTo>
                    <a:pt x="0" y="6"/>
                  </a:lnTo>
                  <a:lnTo>
                    <a:pt x="223" y="1070655"/>
                  </a:lnTo>
                  <a:lnTo>
                    <a:pt x="290768" y="1070655"/>
                  </a:lnTo>
                  <a:lnTo>
                    <a:pt x="290768" y="545788"/>
                  </a:lnTo>
                  <a:cubicBezTo>
                    <a:pt x="290768" y="383319"/>
                    <a:pt x="357390" y="266651"/>
                    <a:pt x="532222" y="266651"/>
                  </a:cubicBezTo>
                  <a:lnTo>
                    <a:pt x="650737" y="266651"/>
                  </a:lnTo>
                  <a:lnTo>
                    <a:pt x="650737" y="0"/>
                  </a:lnTo>
                  <a:lnTo>
                    <a:pt x="598844" y="0"/>
                  </a:lnTo>
                  <a:cubicBezTo>
                    <a:pt x="432320" y="0"/>
                    <a:pt x="346913" y="67524"/>
                    <a:pt x="292506" y="163367"/>
                  </a:cubicBez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endParaRPr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A2E03F93-11A0-366C-3B32-52EEF45796CF}"/>
                </a:ext>
              </a:extLst>
            </p:cNvPr>
            <p:cNvSpPr/>
            <p:nvPr/>
          </p:nvSpPr>
          <p:spPr>
            <a:xfrm>
              <a:off x="-241217" y="4713636"/>
              <a:ext cx="1026917" cy="1084071"/>
            </a:xfrm>
            <a:custGeom>
              <a:avLst/>
              <a:gdLst>
                <a:gd name="connsiteX0" fmla="*/ 736577 w 1026917"/>
                <a:gd name="connsiteY0" fmla="*/ 25 h 1084071"/>
                <a:gd name="connsiteX1" fmla="*/ 736577 w 1026917"/>
                <a:gd name="connsiteY1" fmla="*/ 536200 h 1084071"/>
                <a:gd name="connsiteX2" fmla="*/ 497090 w 1026917"/>
                <a:gd name="connsiteY2" fmla="*/ 840356 h 1084071"/>
                <a:gd name="connsiteX3" fmla="*/ 291545 w 1026917"/>
                <a:gd name="connsiteY3" fmla="*/ 554969 h 1084071"/>
                <a:gd name="connsiteX4" fmla="*/ 291545 w 1026917"/>
                <a:gd name="connsiteY4" fmla="*/ 6 h 1084071"/>
                <a:gd name="connsiteX5" fmla="*/ 0 w 1026917"/>
                <a:gd name="connsiteY5" fmla="*/ 0 h 1084071"/>
                <a:gd name="connsiteX6" fmla="*/ 0 w 1026917"/>
                <a:gd name="connsiteY6" fmla="*/ 594531 h 1084071"/>
                <a:gd name="connsiteX7" fmla="*/ 419767 w 1026917"/>
                <a:gd name="connsiteY7" fmla="*/ 1084071 h 1084071"/>
                <a:gd name="connsiteX8" fmla="*/ 739295 w 1026917"/>
                <a:gd name="connsiteY8" fmla="*/ 939154 h 1084071"/>
                <a:gd name="connsiteX9" fmla="*/ 870560 w 1026917"/>
                <a:gd name="connsiteY9" fmla="*/ 1070680 h 1084071"/>
                <a:gd name="connsiteX10" fmla="*/ 1026918 w 1026917"/>
                <a:gd name="connsiteY10" fmla="*/ 1070680 h 1084071"/>
                <a:gd name="connsiteX11" fmla="*/ 1026186 w 1026917"/>
                <a:gd name="connsiteY11" fmla="*/ 25 h 1084071"/>
                <a:gd name="connsiteX12" fmla="*/ 736577 w 1026917"/>
                <a:gd name="connsiteY12" fmla="*/ 25 h 10840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26917" h="1084071">
                  <a:moveTo>
                    <a:pt x="736577" y="25"/>
                  </a:moveTo>
                  <a:lnTo>
                    <a:pt x="736577" y="536200"/>
                  </a:lnTo>
                  <a:cubicBezTo>
                    <a:pt x="736577" y="734116"/>
                    <a:pt x="653175" y="840356"/>
                    <a:pt x="497090" y="840356"/>
                  </a:cubicBezTo>
                  <a:cubicBezTo>
                    <a:pt x="350115" y="840356"/>
                    <a:pt x="291545" y="746603"/>
                    <a:pt x="291545" y="554969"/>
                  </a:cubicBezTo>
                  <a:lnTo>
                    <a:pt x="291545" y="6"/>
                  </a:lnTo>
                  <a:lnTo>
                    <a:pt x="0" y="0"/>
                  </a:lnTo>
                  <a:lnTo>
                    <a:pt x="0" y="594531"/>
                  </a:lnTo>
                  <a:cubicBezTo>
                    <a:pt x="0" y="973684"/>
                    <a:pt x="203998" y="1084071"/>
                    <a:pt x="419767" y="1084071"/>
                  </a:cubicBezTo>
                  <a:cubicBezTo>
                    <a:pt x="576590" y="1084071"/>
                    <a:pt x="674499" y="1024428"/>
                    <a:pt x="739295" y="939154"/>
                  </a:cubicBezTo>
                  <a:lnTo>
                    <a:pt x="870560" y="1070680"/>
                  </a:lnTo>
                  <a:lnTo>
                    <a:pt x="1026918" y="1070680"/>
                  </a:lnTo>
                  <a:lnTo>
                    <a:pt x="1026186" y="25"/>
                  </a:lnTo>
                  <a:lnTo>
                    <a:pt x="736577" y="25"/>
                  </a:ln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endParaRPr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3D95B11B-B107-18FD-3830-7EF5F30241DB}"/>
                </a:ext>
              </a:extLst>
            </p:cNvPr>
            <p:cNvSpPr/>
            <p:nvPr/>
          </p:nvSpPr>
          <p:spPr>
            <a:xfrm>
              <a:off x="-1447995" y="4326965"/>
              <a:ext cx="1138596" cy="1457401"/>
            </a:xfrm>
            <a:custGeom>
              <a:avLst/>
              <a:gdLst>
                <a:gd name="connsiteX0" fmla="*/ 817617 w 1138596"/>
                <a:gd name="connsiteY0" fmla="*/ 706358 h 1457401"/>
                <a:gd name="connsiteX1" fmla="*/ 1086557 w 1138596"/>
                <a:gd name="connsiteY1" fmla="*/ 385403 h 1457401"/>
                <a:gd name="connsiteX2" fmla="*/ 553693 w 1138596"/>
                <a:gd name="connsiteY2" fmla="*/ 0 h 1457401"/>
                <a:gd name="connsiteX3" fmla="*/ 0 w 1138596"/>
                <a:gd name="connsiteY3" fmla="*/ 0 h 1457401"/>
                <a:gd name="connsiteX4" fmla="*/ 0 w 1138596"/>
                <a:gd name="connsiteY4" fmla="*/ 1457402 h 1457401"/>
                <a:gd name="connsiteX5" fmla="*/ 580753 w 1138596"/>
                <a:gd name="connsiteY5" fmla="*/ 1457351 h 1457401"/>
                <a:gd name="connsiteX6" fmla="*/ 1138596 w 1138596"/>
                <a:gd name="connsiteY6" fmla="*/ 1043706 h 1457401"/>
                <a:gd name="connsiteX7" fmla="*/ 817617 w 1138596"/>
                <a:gd name="connsiteY7" fmla="*/ 706358 h 1457401"/>
                <a:gd name="connsiteX8" fmla="*/ 306415 w 1138596"/>
                <a:gd name="connsiteY8" fmla="*/ 247761 h 1457401"/>
                <a:gd name="connsiteX9" fmla="*/ 567831 w 1138596"/>
                <a:gd name="connsiteY9" fmla="*/ 247761 h 1457401"/>
                <a:gd name="connsiteX10" fmla="*/ 780143 w 1138596"/>
                <a:gd name="connsiteY10" fmla="*/ 422908 h 1457401"/>
                <a:gd name="connsiteX11" fmla="*/ 567831 w 1138596"/>
                <a:gd name="connsiteY11" fmla="*/ 599972 h 1457401"/>
                <a:gd name="connsiteX12" fmla="*/ 306415 w 1138596"/>
                <a:gd name="connsiteY12" fmla="*/ 599972 h 1457401"/>
                <a:gd name="connsiteX13" fmla="*/ 306415 w 1138596"/>
                <a:gd name="connsiteY13" fmla="*/ 247761 h 1457401"/>
                <a:gd name="connsiteX14" fmla="*/ 588665 w 1138596"/>
                <a:gd name="connsiteY14" fmla="*/ 1208404 h 1457401"/>
                <a:gd name="connsiteX15" fmla="*/ 306415 w 1138596"/>
                <a:gd name="connsiteY15" fmla="*/ 1208404 h 1457401"/>
                <a:gd name="connsiteX16" fmla="*/ 306415 w 1138596"/>
                <a:gd name="connsiteY16" fmla="*/ 841624 h 1457401"/>
                <a:gd name="connsiteX17" fmla="*/ 588665 w 1138596"/>
                <a:gd name="connsiteY17" fmla="*/ 841624 h 1457401"/>
                <a:gd name="connsiteX18" fmla="*/ 823868 w 1138596"/>
                <a:gd name="connsiteY18" fmla="*/ 1026696 h 1457401"/>
                <a:gd name="connsiteX19" fmla="*/ 588665 w 1138596"/>
                <a:gd name="connsiteY19" fmla="*/ 1208404 h 1457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138596" h="1457401">
                  <a:moveTo>
                    <a:pt x="817617" y="706358"/>
                  </a:moveTo>
                  <a:cubicBezTo>
                    <a:pt x="978317" y="670937"/>
                    <a:pt x="1086557" y="568717"/>
                    <a:pt x="1086557" y="385403"/>
                  </a:cubicBezTo>
                  <a:cubicBezTo>
                    <a:pt x="1086557" y="141662"/>
                    <a:pt x="890892" y="0"/>
                    <a:pt x="553693" y="0"/>
                  </a:cubicBezTo>
                  <a:lnTo>
                    <a:pt x="0" y="0"/>
                  </a:lnTo>
                  <a:lnTo>
                    <a:pt x="0" y="1457402"/>
                  </a:lnTo>
                  <a:lnTo>
                    <a:pt x="580753" y="1457351"/>
                  </a:lnTo>
                  <a:cubicBezTo>
                    <a:pt x="938761" y="1457351"/>
                    <a:pt x="1138596" y="1297851"/>
                    <a:pt x="1138596" y="1043706"/>
                  </a:cubicBezTo>
                  <a:cubicBezTo>
                    <a:pt x="1138596" y="835367"/>
                    <a:pt x="1003435" y="731351"/>
                    <a:pt x="817617" y="706358"/>
                  </a:cubicBezTo>
                  <a:close/>
                  <a:moveTo>
                    <a:pt x="306415" y="247761"/>
                  </a:moveTo>
                  <a:lnTo>
                    <a:pt x="567831" y="247761"/>
                  </a:lnTo>
                  <a:cubicBezTo>
                    <a:pt x="703132" y="247761"/>
                    <a:pt x="780143" y="314578"/>
                    <a:pt x="780143" y="422908"/>
                  </a:cubicBezTo>
                  <a:cubicBezTo>
                    <a:pt x="780143" y="531212"/>
                    <a:pt x="701044" y="599972"/>
                    <a:pt x="567831" y="599972"/>
                  </a:cubicBezTo>
                  <a:lnTo>
                    <a:pt x="306415" y="599972"/>
                  </a:lnTo>
                  <a:lnTo>
                    <a:pt x="306415" y="247761"/>
                  </a:lnTo>
                  <a:close/>
                  <a:moveTo>
                    <a:pt x="588665" y="1208404"/>
                  </a:moveTo>
                  <a:lnTo>
                    <a:pt x="306415" y="1208404"/>
                  </a:lnTo>
                  <a:lnTo>
                    <a:pt x="306415" y="841624"/>
                  </a:lnTo>
                  <a:lnTo>
                    <a:pt x="588665" y="841624"/>
                  </a:lnTo>
                  <a:cubicBezTo>
                    <a:pt x="736436" y="841624"/>
                    <a:pt x="823868" y="910384"/>
                    <a:pt x="823868" y="1026696"/>
                  </a:cubicBezTo>
                  <a:cubicBezTo>
                    <a:pt x="823868" y="1141613"/>
                    <a:pt x="738524" y="1208404"/>
                    <a:pt x="588665" y="1208404"/>
                  </a:cubicBez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endParaRPr>
            </a:p>
          </p:txBody>
        </p:sp>
      </p:grpSp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CDB4A532-79A0-29BF-3E3D-4DC5631D52C8}"/>
              </a:ext>
            </a:extLst>
          </p:cNvPr>
          <p:cNvSpPr txBox="1">
            <a:spLocks/>
          </p:cNvSpPr>
          <p:nvPr/>
        </p:nvSpPr>
        <p:spPr>
          <a:xfrm>
            <a:off x="11582400" y="6371624"/>
            <a:ext cx="609600" cy="266700"/>
          </a:xfrm>
          <a:prstGeom prst="rect">
            <a:avLst/>
          </a:prstGeom>
        </p:spPr>
        <p:txBody>
          <a:bodyPr vert="horz" lIns="0" tIns="45718" rIns="0" bIns="45718" rtlCol="0" anchor="ctr"/>
          <a:lstStyle>
            <a:defPPr>
              <a:defRPr lang="en-US"/>
            </a:defPPr>
            <a:lvl1pPr marL="0" algn="r" defTabSz="914354" rtl="0" eaLnBrk="1" latinLnBrk="0" hangingPunct="1">
              <a:defRPr sz="900" b="1" i="0" kern="1200" cap="all" spc="0" baseline="0">
                <a:solidFill>
                  <a:schemeClr val="tx1"/>
                </a:solidFill>
                <a:latin typeface="Muli Black Roman" charset="0"/>
                <a:ea typeface="Muli Black Roman" charset="0"/>
                <a:cs typeface="Muli Black Roman" charset="0"/>
              </a:defRPr>
            </a:lvl1pPr>
            <a:lvl2pPr marL="45717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4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9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6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0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2191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0B873B-0331-7E4E-9211-E1D8275AB50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cs typeface="Arial" panose="020B0604020202020204" pitchFamily="34" charset="0"/>
              </a:rPr>
              <a:pPr marL="0" marR="0" lvl="0" indent="0" algn="ctr" defTabSz="121910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 pitchFamily="2" charset="77"/>
              <a:cs typeface="Arial" panose="020B0604020202020204" pitchFamily="34" charset="0"/>
            </a:endParaRPr>
          </a:p>
        </p:txBody>
      </p:sp>
      <p:pic>
        <p:nvPicPr>
          <p:cNvPr id="50" name="Picture 49" descr="A logo with blue dots&#10;&#10;AI-generated content may be incorrect.">
            <a:extLst>
              <a:ext uri="{FF2B5EF4-FFF2-40B4-BE49-F238E27FC236}">
                <a16:creationId xmlns:a16="http://schemas.microsoft.com/office/drawing/2014/main" id="{B29D5C63-8871-681C-22C1-60A372C53C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7172" y="6229671"/>
            <a:ext cx="1026158" cy="528342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1F7EA9D-95B4-542E-DA74-5A017ADB9D5C}"/>
              </a:ext>
            </a:extLst>
          </p:cNvPr>
          <p:cNvSpPr/>
          <p:nvPr/>
        </p:nvSpPr>
        <p:spPr>
          <a:xfrm>
            <a:off x="749079" y="1988052"/>
            <a:ext cx="10670536" cy="3830042"/>
          </a:xfrm>
          <a:prstGeom prst="rect">
            <a:avLst/>
          </a:prstGeom>
          <a:solidFill>
            <a:schemeClr val="accent1">
              <a:lumMod val="20000"/>
              <a:lumOff val="80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Montserrat" pitchFamily="2" charset="77"/>
              <a:ea typeface="+mn-ea"/>
              <a:cs typeface="+mn-cs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C4A0F37-8268-9C9D-796C-47D432FD4E65}"/>
              </a:ext>
            </a:extLst>
          </p:cNvPr>
          <p:cNvSpPr/>
          <p:nvPr/>
        </p:nvSpPr>
        <p:spPr>
          <a:xfrm>
            <a:off x="685800" y="158750"/>
            <a:ext cx="1854200" cy="241300"/>
          </a:xfrm>
          <a:prstGeom prst="roundRect">
            <a:avLst/>
          </a:prstGeom>
          <a:solidFill>
            <a:srgbClr val="2B9CB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Global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Content Placeholder 5">
            <a:extLst>
              <a:ext uri="{FF2B5EF4-FFF2-40B4-BE49-F238E27FC236}">
                <a16:creationId xmlns:a16="http://schemas.microsoft.com/office/drawing/2014/main" id="{0F8EB6C3-A3DA-8471-342C-D21D0BA2759C}"/>
              </a:ext>
            </a:extLst>
          </p:cNvPr>
          <p:cNvGraphicFramePr>
            <a:graphicFrameLocks/>
          </p:cNvGraphicFramePr>
          <p:nvPr/>
        </p:nvGraphicFramePr>
        <p:xfrm>
          <a:off x="838200" y="1825625"/>
          <a:ext cx="10515600" cy="3992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658717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BA2418-94CB-40C7-90D8-5E05545F35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3D8D3CD8-67D9-3302-340A-ECF425FBCFFA}"/>
              </a:ext>
            </a:extLst>
          </p:cNvPr>
          <p:cNvSpPr/>
          <p:nvPr/>
        </p:nvSpPr>
        <p:spPr>
          <a:xfrm rot="5400000">
            <a:off x="4381500" y="-952500"/>
            <a:ext cx="3429000" cy="12192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 pitchFamily="2" charset="77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0AED0B8-7483-0578-5EC4-C47DE367768A}"/>
              </a:ext>
            </a:extLst>
          </p:cNvPr>
          <p:cNvSpPr/>
          <p:nvPr/>
        </p:nvSpPr>
        <p:spPr>
          <a:xfrm>
            <a:off x="609600" y="1408937"/>
            <a:ext cx="10972800" cy="4521587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ontserrat" pitchFamily="2" charset="77"/>
              <a:ea typeface="+mn-ea"/>
              <a:cs typeface="+mn-cs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7BE6E8A-E981-530B-6F14-B75AA5F50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654145" cy="1325563"/>
          </a:xfrm>
        </p:spPr>
        <p:txBody>
          <a:bodyPr lIns="630936" tIns="457200" anchor="t">
            <a:noAutofit/>
          </a:bodyPr>
          <a:lstStyle/>
          <a:p>
            <a:r>
              <a:rPr lang="en-US" b="1" dirty="0"/>
              <a:t>News on Social Media: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Women are slightly more likely to get news from social media than men</a:t>
            </a:r>
            <a:endParaRPr lang="en-US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Footer Placeholder 25">
            <a:extLst>
              <a:ext uri="{FF2B5EF4-FFF2-40B4-BE49-F238E27FC236}">
                <a16:creationId xmlns:a16="http://schemas.microsoft.com/office/drawing/2014/main" id="{F4B413F7-8E23-FDCA-D86F-76C0A15C989B}"/>
              </a:ext>
            </a:extLst>
          </p:cNvPr>
          <p:cNvSpPr txBox="1">
            <a:spLocks/>
          </p:cNvSpPr>
          <p:nvPr/>
        </p:nvSpPr>
        <p:spPr>
          <a:xfrm>
            <a:off x="1709656" y="6263045"/>
            <a:ext cx="9039886" cy="266700"/>
          </a:xfrm>
          <a:prstGeom prst="rect">
            <a:avLst/>
          </a:prstGeom>
        </p:spPr>
        <p:txBody>
          <a:bodyPr lIns="0" t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QSourceFreq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. How often do you use each of the following sources to get your news?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82C9E80-A9F6-06EE-9A40-D5B22BEAD734}"/>
              </a:ext>
            </a:extLst>
          </p:cNvPr>
          <p:cNvSpPr/>
          <p:nvPr/>
        </p:nvSpPr>
        <p:spPr>
          <a:xfrm>
            <a:off x="609599" y="1408937"/>
            <a:ext cx="5486401" cy="5808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0" rIns="0" bIns="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How often do you use social media to get your news?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7750C63-586F-7476-9C57-0219D8383B75}"/>
              </a:ext>
            </a:extLst>
          </p:cNvPr>
          <p:cNvSpPr/>
          <p:nvPr/>
        </p:nvSpPr>
        <p:spPr>
          <a:xfrm>
            <a:off x="5919900" y="1429671"/>
            <a:ext cx="5662500" cy="4113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182880" bIns="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1273BE"/>
                </a:solidFill>
                <a:effectLst/>
                <a:uLnTx/>
                <a:uFillTx/>
                <a:latin typeface="Montserrat" pitchFamily="2" charset="77"/>
                <a:ea typeface="+mn-ea"/>
                <a:cs typeface="Poppins" pitchFamily="2" charset="77"/>
                <a:sym typeface="Arial"/>
              </a:rPr>
              <a:t>●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C3C6D6"/>
                </a:solidFill>
                <a:effectLst/>
                <a:uLnTx/>
                <a:uFillTx/>
                <a:latin typeface="Montserrat" pitchFamily="2" charset="77"/>
                <a:ea typeface="+mn-ea"/>
                <a:cs typeface="Poppins" pitchFamily="2" charset="77"/>
                <a:sym typeface="Arial"/>
              </a:rPr>
              <a:t>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Men  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27AF9E"/>
                </a:solidFill>
                <a:effectLst/>
                <a:uLnTx/>
                <a:uFillTx/>
                <a:latin typeface="Montserrat" pitchFamily="2" charset="77"/>
                <a:ea typeface="+mn-ea"/>
                <a:cs typeface="Poppins" pitchFamily="2" charset="77"/>
                <a:sym typeface="Arial"/>
              </a:rPr>
              <a:t>●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Montserrat" pitchFamily="2" charset="77"/>
                <a:ea typeface="+mn-ea"/>
                <a:cs typeface="Poppins" pitchFamily="2" charset="77"/>
                <a:sym typeface="Arial"/>
              </a:rPr>
              <a:t>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Women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5709CD1-D97D-A5FB-F414-71D53AB887EF}"/>
              </a:ext>
            </a:extLst>
          </p:cNvPr>
          <p:cNvGrpSpPr>
            <a:grpSpLocks noChangeAspect="1"/>
          </p:cNvGrpSpPr>
          <p:nvPr/>
        </p:nvGrpSpPr>
        <p:grpSpPr>
          <a:xfrm>
            <a:off x="10759440" y="6409148"/>
            <a:ext cx="822960" cy="191652"/>
            <a:chOff x="-1447995" y="4326965"/>
            <a:chExt cx="6315484" cy="1470760"/>
          </a:xfrm>
          <a:solidFill>
            <a:schemeClr val="bg1"/>
          </a:solidFill>
        </p:grpSpPr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967369B0-1714-C4AD-D775-C01C6BA62B29}"/>
                </a:ext>
              </a:extLst>
            </p:cNvPr>
            <p:cNvSpPr/>
            <p:nvPr/>
          </p:nvSpPr>
          <p:spPr>
            <a:xfrm>
              <a:off x="3824651" y="4701952"/>
              <a:ext cx="1042838" cy="1082415"/>
            </a:xfrm>
            <a:custGeom>
              <a:avLst/>
              <a:gdLst>
                <a:gd name="connsiteX0" fmla="*/ 614052 w 1042838"/>
                <a:gd name="connsiteY0" fmla="*/ 0 h 1082415"/>
                <a:gd name="connsiteX1" fmla="*/ 283218 w 1042838"/>
                <a:gd name="connsiteY1" fmla="*/ 147701 h 1082415"/>
                <a:gd name="connsiteX2" fmla="*/ 147332 w 1042838"/>
                <a:gd name="connsiteY2" fmla="*/ 11710 h 1082415"/>
                <a:gd name="connsiteX3" fmla="*/ 0 w 1042838"/>
                <a:gd name="connsiteY3" fmla="*/ 11710 h 1082415"/>
                <a:gd name="connsiteX4" fmla="*/ 0 w 1042838"/>
                <a:gd name="connsiteY4" fmla="*/ 1082415 h 1082415"/>
                <a:gd name="connsiteX5" fmla="*/ 291545 w 1042838"/>
                <a:gd name="connsiteY5" fmla="*/ 1082415 h 1082415"/>
                <a:gd name="connsiteX6" fmla="*/ 291545 w 1042838"/>
                <a:gd name="connsiteY6" fmla="*/ 535385 h 1082415"/>
                <a:gd name="connsiteX7" fmla="*/ 535373 w 1042838"/>
                <a:gd name="connsiteY7" fmla="*/ 241652 h 1082415"/>
                <a:gd name="connsiteX8" fmla="*/ 751294 w 1042838"/>
                <a:gd name="connsiteY8" fmla="*/ 518731 h 1082415"/>
                <a:gd name="connsiteX9" fmla="*/ 751294 w 1042838"/>
                <a:gd name="connsiteY9" fmla="*/ 1082364 h 1082415"/>
                <a:gd name="connsiteX10" fmla="*/ 1042839 w 1042838"/>
                <a:gd name="connsiteY10" fmla="*/ 1082364 h 1082415"/>
                <a:gd name="connsiteX11" fmla="*/ 1042839 w 1042838"/>
                <a:gd name="connsiteY11" fmla="*/ 489559 h 1082415"/>
                <a:gd name="connsiteX12" fmla="*/ 614052 w 1042838"/>
                <a:gd name="connsiteY12" fmla="*/ 0 h 10824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42838" h="1082415">
                  <a:moveTo>
                    <a:pt x="614052" y="0"/>
                  </a:moveTo>
                  <a:cubicBezTo>
                    <a:pt x="449628" y="0"/>
                    <a:pt x="351923" y="62428"/>
                    <a:pt x="283218" y="147701"/>
                  </a:cubicBezTo>
                  <a:lnTo>
                    <a:pt x="147332" y="11710"/>
                  </a:lnTo>
                  <a:lnTo>
                    <a:pt x="0" y="11710"/>
                  </a:lnTo>
                  <a:lnTo>
                    <a:pt x="0" y="1082415"/>
                  </a:lnTo>
                  <a:lnTo>
                    <a:pt x="291545" y="1082415"/>
                  </a:lnTo>
                  <a:lnTo>
                    <a:pt x="291545" y="535385"/>
                  </a:lnTo>
                  <a:cubicBezTo>
                    <a:pt x="291545" y="349981"/>
                    <a:pt x="377060" y="241652"/>
                    <a:pt x="535373" y="241652"/>
                  </a:cubicBezTo>
                  <a:cubicBezTo>
                    <a:pt x="684519" y="241652"/>
                    <a:pt x="751294" y="337494"/>
                    <a:pt x="751294" y="518731"/>
                  </a:cubicBezTo>
                  <a:lnTo>
                    <a:pt x="751294" y="1082364"/>
                  </a:lnTo>
                  <a:lnTo>
                    <a:pt x="1042839" y="1082364"/>
                  </a:lnTo>
                  <a:lnTo>
                    <a:pt x="1042839" y="489559"/>
                  </a:lnTo>
                  <a:cubicBezTo>
                    <a:pt x="1042839" y="122925"/>
                    <a:pt x="845059" y="0"/>
                    <a:pt x="614052" y="0"/>
                  </a:cubicBez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endParaRPr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34CA2938-9FC5-78A4-AD01-0092A8C83F30}"/>
                </a:ext>
              </a:extLst>
            </p:cNvPr>
            <p:cNvSpPr/>
            <p:nvPr/>
          </p:nvSpPr>
          <p:spPr>
            <a:xfrm>
              <a:off x="1575257" y="4699868"/>
              <a:ext cx="999106" cy="1097857"/>
            </a:xfrm>
            <a:custGeom>
              <a:avLst/>
              <a:gdLst>
                <a:gd name="connsiteX0" fmla="*/ 561013 w 999106"/>
                <a:gd name="connsiteY0" fmla="*/ 428412 h 1097857"/>
                <a:gd name="connsiteX1" fmla="*/ 505041 w 999106"/>
                <a:gd name="connsiteY1" fmla="*/ 421704 h 1097857"/>
                <a:gd name="connsiteX2" fmla="*/ 301940 w 999106"/>
                <a:gd name="connsiteY2" fmla="*/ 321255 h 1097857"/>
                <a:gd name="connsiteX3" fmla="*/ 488885 w 999106"/>
                <a:gd name="connsiteY3" fmla="*/ 208319 h 1097857"/>
                <a:gd name="connsiteX4" fmla="*/ 703387 w 999106"/>
                <a:gd name="connsiteY4" fmla="*/ 345815 h 1097857"/>
                <a:gd name="connsiteX5" fmla="*/ 982461 w 999106"/>
                <a:gd name="connsiteY5" fmla="*/ 345815 h 1097857"/>
                <a:gd name="connsiteX6" fmla="*/ 494684 w 999106"/>
                <a:gd name="connsiteY6" fmla="*/ 0 h 1097857"/>
                <a:gd name="connsiteX7" fmla="*/ 22891 w 999106"/>
                <a:gd name="connsiteY7" fmla="*/ 350612 h 1097857"/>
                <a:gd name="connsiteX8" fmla="*/ 450710 w 999106"/>
                <a:gd name="connsiteY8" fmla="*/ 654258 h 1097857"/>
                <a:gd name="connsiteX9" fmla="*/ 504735 w 999106"/>
                <a:gd name="connsiteY9" fmla="*/ 660966 h 1097857"/>
                <a:gd name="connsiteX10" fmla="*/ 713807 w 999106"/>
                <a:gd name="connsiteY10" fmla="*/ 763517 h 1097857"/>
                <a:gd name="connsiteX11" fmla="*/ 519936 w 999106"/>
                <a:gd name="connsiteY11" fmla="*/ 887455 h 1097857"/>
                <a:gd name="connsiteX12" fmla="*/ 276961 w 999106"/>
                <a:gd name="connsiteY12" fmla="*/ 729134 h 1097857"/>
                <a:gd name="connsiteX13" fmla="*/ 0 w 999106"/>
                <a:gd name="connsiteY13" fmla="*/ 729134 h 1097857"/>
                <a:gd name="connsiteX14" fmla="*/ 511177 w 999106"/>
                <a:gd name="connsiteY14" fmla="*/ 1097858 h 1097857"/>
                <a:gd name="connsiteX15" fmla="*/ 999107 w 999106"/>
                <a:gd name="connsiteY15" fmla="*/ 737868 h 1097857"/>
                <a:gd name="connsiteX16" fmla="*/ 561013 w 999106"/>
                <a:gd name="connsiteY16" fmla="*/ 428412 h 1097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999106" h="1097857">
                  <a:moveTo>
                    <a:pt x="561013" y="428412"/>
                  </a:moveTo>
                  <a:lnTo>
                    <a:pt x="505041" y="421704"/>
                  </a:lnTo>
                  <a:cubicBezTo>
                    <a:pt x="374928" y="406114"/>
                    <a:pt x="301940" y="391837"/>
                    <a:pt x="301940" y="321255"/>
                  </a:cubicBezTo>
                  <a:cubicBezTo>
                    <a:pt x="301940" y="249972"/>
                    <a:pt x="376869" y="208319"/>
                    <a:pt x="488885" y="208319"/>
                  </a:cubicBezTo>
                  <a:cubicBezTo>
                    <a:pt x="613899" y="208319"/>
                    <a:pt x="695080" y="260401"/>
                    <a:pt x="703387" y="345815"/>
                  </a:cubicBezTo>
                  <a:lnTo>
                    <a:pt x="982461" y="345815"/>
                  </a:lnTo>
                  <a:cubicBezTo>
                    <a:pt x="967877" y="127072"/>
                    <a:pt x="770149" y="0"/>
                    <a:pt x="494684" y="0"/>
                  </a:cubicBezTo>
                  <a:cubicBezTo>
                    <a:pt x="208136" y="0"/>
                    <a:pt x="22891" y="137501"/>
                    <a:pt x="22891" y="350612"/>
                  </a:cubicBezTo>
                  <a:cubicBezTo>
                    <a:pt x="22891" y="563015"/>
                    <a:pt x="206901" y="623996"/>
                    <a:pt x="450710" y="654258"/>
                  </a:cubicBezTo>
                  <a:lnTo>
                    <a:pt x="504735" y="660966"/>
                  </a:lnTo>
                  <a:cubicBezTo>
                    <a:pt x="659629" y="680193"/>
                    <a:pt x="713807" y="693572"/>
                    <a:pt x="713807" y="763517"/>
                  </a:cubicBezTo>
                  <a:cubicBezTo>
                    <a:pt x="713807" y="847860"/>
                    <a:pt x="640819" y="887455"/>
                    <a:pt x="519936" y="887455"/>
                  </a:cubicBezTo>
                  <a:cubicBezTo>
                    <a:pt x="366621" y="887455"/>
                    <a:pt x="287382" y="822868"/>
                    <a:pt x="276961" y="729134"/>
                  </a:cubicBezTo>
                  <a:lnTo>
                    <a:pt x="0" y="729134"/>
                  </a:lnTo>
                  <a:cubicBezTo>
                    <a:pt x="12477" y="958273"/>
                    <a:pt x="214368" y="1097858"/>
                    <a:pt x="511177" y="1097858"/>
                  </a:cubicBezTo>
                  <a:cubicBezTo>
                    <a:pt x="799291" y="1097858"/>
                    <a:pt x="999107" y="966332"/>
                    <a:pt x="999107" y="737868"/>
                  </a:cubicBezTo>
                  <a:cubicBezTo>
                    <a:pt x="999107" y="519967"/>
                    <a:pt x="811888" y="458476"/>
                    <a:pt x="561013" y="428412"/>
                  </a:cubicBez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endParaRPr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EBCF9552-EA2C-07DE-8BFB-EC570D19705A}"/>
                </a:ext>
              </a:extLst>
            </p:cNvPr>
            <p:cNvSpPr/>
            <p:nvPr/>
          </p:nvSpPr>
          <p:spPr>
            <a:xfrm>
              <a:off x="2620515" y="4701952"/>
              <a:ext cx="1128182" cy="1095768"/>
            </a:xfrm>
            <a:custGeom>
              <a:avLst/>
              <a:gdLst>
                <a:gd name="connsiteX0" fmla="*/ 564094 w 1128182"/>
                <a:gd name="connsiteY0" fmla="*/ 0 h 1095768"/>
                <a:gd name="connsiteX1" fmla="*/ 0 w 1128182"/>
                <a:gd name="connsiteY1" fmla="*/ 547871 h 1095768"/>
                <a:gd name="connsiteX2" fmla="*/ 564094 w 1128182"/>
                <a:gd name="connsiteY2" fmla="*/ 1095768 h 1095768"/>
                <a:gd name="connsiteX3" fmla="*/ 1128182 w 1128182"/>
                <a:gd name="connsiteY3" fmla="*/ 547871 h 1095768"/>
                <a:gd name="connsiteX4" fmla="*/ 564094 w 1128182"/>
                <a:gd name="connsiteY4" fmla="*/ 0 h 1095768"/>
                <a:gd name="connsiteX5" fmla="*/ 564094 w 1128182"/>
                <a:gd name="connsiteY5" fmla="*/ 856200 h 1095768"/>
                <a:gd name="connsiteX6" fmla="*/ 295860 w 1128182"/>
                <a:gd name="connsiteY6" fmla="*/ 547871 h 1095768"/>
                <a:gd name="connsiteX7" fmla="*/ 564094 w 1128182"/>
                <a:gd name="connsiteY7" fmla="*/ 239568 h 1095768"/>
                <a:gd name="connsiteX8" fmla="*/ 834409 w 1128182"/>
                <a:gd name="connsiteY8" fmla="*/ 547871 h 1095768"/>
                <a:gd name="connsiteX9" fmla="*/ 564094 w 1128182"/>
                <a:gd name="connsiteY9" fmla="*/ 856200 h 10957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28182" h="1095768">
                  <a:moveTo>
                    <a:pt x="564094" y="0"/>
                  </a:moveTo>
                  <a:cubicBezTo>
                    <a:pt x="222732" y="0"/>
                    <a:pt x="0" y="218742"/>
                    <a:pt x="0" y="547871"/>
                  </a:cubicBezTo>
                  <a:cubicBezTo>
                    <a:pt x="0" y="877026"/>
                    <a:pt x="222732" y="1095768"/>
                    <a:pt x="564094" y="1095768"/>
                  </a:cubicBezTo>
                  <a:cubicBezTo>
                    <a:pt x="905456" y="1095768"/>
                    <a:pt x="1128182" y="879109"/>
                    <a:pt x="1128182" y="547871"/>
                  </a:cubicBezTo>
                  <a:cubicBezTo>
                    <a:pt x="1128182" y="218742"/>
                    <a:pt x="905456" y="0"/>
                    <a:pt x="564094" y="0"/>
                  </a:cubicBezTo>
                  <a:close/>
                  <a:moveTo>
                    <a:pt x="564094" y="856200"/>
                  </a:moveTo>
                  <a:cubicBezTo>
                    <a:pt x="395768" y="856200"/>
                    <a:pt x="295860" y="729128"/>
                    <a:pt x="295860" y="547871"/>
                  </a:cubicBezTo>
                  <a:cubicBezTo>
                    <a:pt x="295860" y="366660"/>
                    <a:pt x="395768" y="239568"/>
                    <a:pt x="564094" y="239568"/>
                  </a:cubicBezTo>
                  <a:cubicBezTo>
                    <a:pt x="732420" y="239568"/>
                    <a:pt x="834409" y="366660"/>
                    <a:pt x="834409" y="547871"/>
                  </a:cubicBezTo>
                  <a:cubicBezTo>
                    <a:pt x="834409" y="729128"/>
                    <a:pt x="732420" y="856200"/>
                    <a:pt x="564094" y="856200"/>
                  </a:cubicBez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endParaRPr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3ED6659F-41A7-E1CB-D233-4D588025AE60}"/>
                </a:ext>
              </a:extLst>
            </p:cNvPr>
            <p:cNvSpPr/>
            <p:nvPr/>
          </p:nvSpPr>
          <p:spPr>
            <a:xfrm>
              <a:off x="911892" y="4713661"/>
              <a:ext cx="650736" cy="1070654"/>
            </a:xfrm>
            <a:custGeom>
              <a:avLst/>
              <a:gdLst>
                <a:gd name="connsiteX0" fmla="*/ 292506 w 650736"/>
                <a:gd name="connsiteY0" fmla="*/ 163367 h 1070654"/>
                <a:gd name="connsiteX1" fmla="*/ 129349 w 650736"/>
                <a:gd name="connsiteY1" fmla="*/ 0 h 1070654"/>
                <a:gd name="connsiteX2" fmla="*/ 0 w 650736"/>
                <a:gd name="connsiteY2" fmla="*/ 6 h 1070654"/>
                <a:gd name="connsiteX3" fmla="*/ 223 w 650736"/>
                <a:gd name="connsiteY3" fmla="*/ 1070655 h 1070654"/>
                <a:gd name="connsiteX4" fmla="*/ 290768 w 650736"/>
                <a:gd name="connsiteY4" fmla="*/ 1070655 h 1070654"/>
                <a:gd name="connsiteX5" fmla="*/ 290768 w 650736"/>
                <a:gd name="connsiteY5" fmla="*/ 545788 h 1070654"/>
                <a:gd name="connsiteX6" fmla="*/ 532222 w 650736"/>
                <a:gd name="connsiteY6" fmla="*/ 266651 h 1070654"/>
                <a:gd name="connsiteX7" fmla="*/ 650737 w 650736"/>
                <a:gd name="connsiteY7" fmla="*/ 266651 h 1070654"/>
                <a:gd name="connsiteX8" fmla="*/ 650737 w 650736"/>
                <a:gd name="connsiteY8" fmla="*/ 0 h 1070654"/>
                <a:gd name="connsiteX9" fmla="*/ 598844 w 650736"/>
                <a:gd name="connsiteY9" fmla="*/ 0 h 1070654"/>
                <a:gd name="connsiteX10" fmla="*/ 292506 w 650736"/>
                <a:gd name="connsiteY10" fmla="*/ 163367 h 10706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50736" h="1070654">
                  <a:moveTo>
                    <a:pt x="292506" y="163367"/>
                  </a:moveTo>
                  <a:lnTo>
                    <a:pt x="129349" y="0"/>
                  </a:lnTo>
                  <a:lnTo>
                    <a:pt x="0" y="6"/>
                  </a:lnTo>
                  <a:lnTo>
                    <a:pt x="223" y="1070655"/>
                  </a:lnTo>
                  <a:lnTo>
                    <a:pt x="290768" y="1070655"/>
                  </a:lnTo>
                  <a:lnTo>
                    <a:pt x="290768" y="545788"/>
                  </a:lnTo>
                  <a:cubicBezTo>
                    <a:pt x="290768" y="383319"/>
                    <a:pt x="357390" y="266651"/>
                    <a:pt x="532222" y="266651"/>
                  </a:cubicBezTo>
                  <a:lnTo>
                    <a:pt x="650737" y="266651"/>
                  </a:lnTo>
                  <a:lnTo>
                    <a:pt x="650737" y="0"/>
                  </a:lnTo>
                  <a:lnTo>
                    <a:pt x="598844" y="0"/>
                  </a:lnTo>
                  <a:cubicBezTo>
                    <a:pt x="432320" y="0"/>
                    <a:pt x="346913" y="67524"/>
                    <a:pt x="292506" y="163367"/>
                  </a:cubicBez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endParaRPr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61B9FCFF-25E6-7CC4-766D-8B3B8CB5F61B}"/>
                </a:ext>
              </a:extLst>
            </p:cNvPr>
            <p:cNvSpPr/>
            <p:nvPr/>
          </p:nvSpPr>
          <p:spPr>
            <a:xfrm>
              <a:off x="-241217" y="4713636"/>
              <a:ext cx="1026917" cy="1084071"/>
            </a:xfrm>
            <a:custGeom>
              <a:avLst/>
              <a:gdLst>
                <a:gd name="connsiteX0" fmla="*/ 736577 w 1026917"/>
                <a:gd name="connsiteY0" fmla="*/ 25 h 1084071"/>
                <a:gd name="connsiteX1" fmla="*/ 736577 w 1026917"/>
                <a:gd name="connsiteY1" fmla="*/ 536200 h 1084071"/>
                <a:gd name="connsiteX2" fmla="*/ 497090 w 1026917"/>
                <a:gd name="connsiteY2" fmla="*/ 840356 h 1084071"/>
                <a:gd name="connsiteX3" fmla="*/ 291545 w 1026917"/>
                <a:gd name="connsiteY3" fmla="*/ 554969 h 1084071"/>
                <a:gd name="connsiteX4" fmla="*/ 291545 w 1026917"/>
                <a:gd name="connsiteY4" fmla="*/ 6 h 1084071"/>
                <a:gd name="connsiteX5" fmla="*/ 0 w 1026917"/>
                <a:gd name="connsiteY5" fmla="*/ 0 h 1084071"/>
                <a:gd name="connsiteX6" fmla="*/ 0 w 1026917"/>
                <a:gd name="connsiteY6" fmla="*/ 594531 h 1084071"/>
                <a:gd name="connsiteX7" fmla="*/ 419767 w 1026917"/>
                <a:gd name="connsiteY7" fmla="*/ 1084071 h 1084071"/>
                <a:gd name="connsiteX8" fmla="*/ 739295 w 1026917"/>
                <a:gd name="connsiteY8" fmla="*/ 939154 h 1084071"/>
                <a:gd name="connsiteX9" fmla="*/ 870560 w 1026917"/>
                <a:gd name="connsiteY9" fmla="*/ 1070680 h 1084071"/>
                <a:gd name="connsiteX10" fmla="*/ 1026918 w 1026917"/>
                <a:gd name="connsiteY10" fmla="*/ 1070680 h 1084071"/>
                <a:gd name="connsiteX11" fmla="*/ 1026186 w 1026917"/>
                <a:gd name="connsiteY11" fmla="*/ 25 h 1084071"/>
                <a:gd name="connsiteX12" fmla="*/ 736577 w 1026917"/>
                <a:gd name="connsiteY12" fmla="*/ 25 h 10840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26917" h="1084071">
                  <a:moveTo>
                    <a:pt x="736577" y="25"/>
                  </a:moveTo>
                  <a:lnTo>
                    <a:pt x="736577" y="536200"/>
                  </a:lnTo>
                  <a:cubicBezTo>
                    <a:pt x="736577" y="734116"/>
                    <a:pt x="653175" y="840356"/>
                    <a:pt x="497090" y="840356"/>
                  </a:cubicBezTo>
                  <a:cubicBezTo>
                    <a:pt x="350115" y="840356"/>
                    <a:pt x="291545" y="746603"/>
                    <a:pt x="291545" y="554969"/>
                  </a:cubicBezTo>
                  <a:lnTo>
                    <a:pt x="291545" y="6"/>
                  </a:lnTo>
                  <a:lnTo>
                    <a:pt x="0" y="0"/>
                  </a:lnTo>
                  <a:lnTo>
                    <a:pt x="0" y="594531"/>
                  </a:lnTo>
                  <a:cubicBezTo>
                    <a:pt x="0" y="973684"/>
                    <a:pt x="203998" y="1084071"/>
                    <a:pt x="419767" y="1084071"/>
                  </a:cubicBezTo>
                  <a:cubicBezTo>
                    <a:pt x="576590" y="1084071"/>
                    <a:pt x="674499" y="1024428"/>
                    <a:pt x="739295" y="939154"/>
                  </a:cubicBezTo>
                  <a:lnTo>
                    <a:pt x="870560" y="1070680"/>
                  </a:lnTo>
                  <a:lnTo>
                    <a:pt x="1026918" y="1070680"/>
                  </a:lnTo>
                  <a:lnTo>
                    <a:pt x="1026186" y="25"/>
                  </a:lnTo>
                  <a:lnTo>
                    <a:pt x="736577" y="25"/>
                  </a:ln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endParaRPr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C585BD60-0451-1A0F-2FF3-0F674AE03F18}"/>
                </a:ext>
              </a:extLst>
            </p:cNvPr>
            <p:cNvSpPr/>
            <p:nvPr/>
          </p:nvSpPr>
          <p:spPr>
            <a:xfrm>
              <a:off x="-1447995" y="4326965"/>
              <a:ext cx="1138596" cy="1457401"/>
            </a:xfrm>
            <a:custGeom>
              <a:avLst/>
              <a:gdLst>
                <a:gd name="connsiteX0" fmla="*/ 817617 w 1138596"/>
                <a:gd name="connsiteY0" fmla="*/ 706358 h 1457401"/>
                <a:gd name="connsiteX1" fmla="*/ 1086557 w 1138596"/>
                <a:gd name="connsiteY1" fmla="*/ 385403 h 1457401"/>
                <a:gd name="connsiteX2" fmla="*/ 553693 w 1138596"/>
                <a:gd name="connsiteY2" fmla="*/ 0 h 1457401"/>
                <a:gd name="connsiteX3" fmla="*/ 0 w 1138596"/>
                <a:gd name="connsiteY3" fmla="*/ 0 h 1457401"/>
                <a:gd name="connsiteX4" fmla="*/ 0 w 1138596"/>
                <a:gd name="connsiteY4" fmla="*/ 1457402 h 1457401"/>
                <a:gd name="connsiteX5" fmla="*/ 580753 w 1138596"/>
                <a:gd name="connsiteY5" fmla="*/ 1457351 h 1457401"/>
                <a:gd name="connsiteX6" fmla="*/ 1138596 w 1138596"/>
                <a:gd name="connsiteY6" fmla="*/ 1043706 h 1457401"/>
                <a:gd name="connsiteX7" fmla="*/ 817617 w 1138596"/>
                <a:gd name="connsiteY7" fmla="*/ 706358 h 1457401"/>
                <a:gd name="connsiteX8" fmla="*/ 306415 w 1138596"/>
                <a:gd name="connsiteY8" fmla="*/ 247761 h 1457401"/>
                <a:gd name="connsiteX9" fmla="*/ 567831 w 1138596"/>
                <a:gd name="connsiteY9" fmla="*/ 247761 h 1457401"/>
                <a:gd name="connsiteX10" fmla="*/ 780143 w 1138596"/>
                <a:gd name="connsiteY10" fmla="*/ 422908 h 1457401"/>
                <a:gd name="connsiteX11" fmla="*/ 567831 w 1138596"/>
                <a:gd name="connsiteY11" fmla="*/ 599972 h 1457401"/>
                <a:gd name="connsiteX12" fmla="*/ 306415 w 1138596"/>
                <a:gd name="connsiteY12" fmla="*/ 599972 h 1457401"/>
                <a:gd name="connsiteX13" fmla="*/ 306415 w 1138596"/>
                <a:gd name="connsiteY13" fmla="*/ 247761 h 1457401"/>
                <a:gd name="connsiteX14" fmla="*/ 588665 w 1138596"/>
                <a:gd name="connsiteY14" fmla="*/ 1208404 h 1457401"/>
                <a:gd name="connsiteX15" fmla="*/ 306415 w 1138596"/>
                <a:gd name="connsiteY15" fmla="*/ 1208404 h 1457401"/>
                <a:gd name="connsiteX16" fmla="*/ 306415 w 1138596"/>
                <a:gd name="connsiteY16" fmla="*/ 841624 h 1457401"/>
                <a:gd name="connsiteX17" fmla="*/ 588665 w 1138596"/>
                <a:gd name="connsiteY17" fmla="*/ 841624 h 1457401"/>
                <a:gd name="connsiteX18" fmla="*/ 823868 w 1138596"/>
                <a:gd name="connsiteY18" fmla="*/ 1026696 h 1457401"/>
                <a:gd name="connsiteX19" fmla="*/ 588665 w 1138596"/>
                <a:gd name="connsiteY19" fmla="*/ 1208404 h 1457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138596" h="1457401">
                  <a:moveTo>
                    <a:pt x="817617" y="706358"/>
                  </a:moveTo>
                  <a:cubicBezTo>
                    <a:pt x="978317" y="670937"/>
                    <a:pt x="1086557" y="568717"/>
                    <a:pt x="1086557" y="385403"/>
                  </a:cubicBezTo>
                  <a:cubicBezTo>
                    <a:pt x="1086557" y="141662"/>
                    <a:pt x="890892" y="0"/>
                    <a:pt x="553693" y="0"/>
                  </a:cubicBezTo>
                  <a:lnTo>
                    <a:pt x="0" y="0"/>
                  </a:lnTo>
                  <a:lnTo>
                    <a:pt x="0" y="1457402"/>
                  </a:lnTo>
                  <a:lnTo>
                    <a:pt x="580753" y="1457351"/>
                  </a:lnTo>
                  <a:cubicBezTo>
                    <a:pt x="938761" y="1457351"/>
                    <a:pt x="1138596" y="1297851"/>
                    <a:pt x="1138596" y="1043706"/>
                  </a:cubicBezTo>
                  <a:cubicBezTo>
                    <a:pt x="1138596" y="835367"/>
                    <a:pt x="1003435" y="731351"/>
                    <a:pt x="817617" y="706358"/>
                  </a:cubicBezTo>
                  <a:close/>
                  <a:moveTo>
                    <a:pt x="306415" y="247761"/>
                  </a:moveTo>
                  <a:lnTo>
                    <a:pt x="567831" y="247761"/>
                  </a:lnTo>
                  <a:cubicBezTo>
                    <a:pt x="703132" y="247761"/>
                    <a:pt x="780143" y="314578"/>
                    <a:pt x="780143" y="422908"/>
                  </a:cubicBezTo>
                  <a:cubicBezTo>
                    <a:pt x="780143" y="531212"/>
                    <a:pt x="701044" y="599972"/>
                    <a:pt x="567831" y="599972"/>
                  </a:cubicBezTo>
                  <a:lnTo>
                    <a:pt x="306415" y="599972"/>
                  </a:lnTo>
                  <a:lnTo>
                    <a:pt x="306415" y="247761"/>
                  </a:lnTo>
                  <a:close/>
                  <a:moveTo>
                    <a:pt x="588665" y="1208404"/>
                  </a:moveTo>
                  <a:lnTo>
                    <a:pt x="306415" y="1208404"/>
                  </a:lnTo>
                  <a:lnTo>
                    <a:pt x="306415" y="841624"/>
                  </a:lnTo>
                  <a:lnTo>
                    <a:pt x="588665" y="841624"/>
                  </a:lnTo>
                  <a:cubicBezTo>
                    <a:pt x="736436" y="841624"/>
                    <a:pt x="823868" y="910384"/>
                    <a:pt x="823868" y="1026696"/>
                  </a:cubicBezTo>
                  <a:cubicBezTo>
                    <a:pt x="823868" y="1141613"/>
                    <a:pt x="738524" y="1208404"/>
                    <a:pt x="588665" y="1208404"/>
                  </a:cubicBez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endParaRPr>
            </a:p>
          </p:txBody>
        </p:sp>
      </p:grpSp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39E9EC5C-3A63-7C0F-9AD9-5A74B9ED1DED}"/>
              </a:ext>
            </a:extLst>
          </p:cNvPr>
          <p:cNvSpPr txBox="1">
            <a:spLocks/>
          </p:cNvSpPr>
          <p:nvPr/>
        </p:nvSpPr>
        <p:spPr>
          <a:xfrm>
            <a:off x="11582400" y="6371624"/>
            <a:ext cx="609600" cy="266700"/>
          </a:xfrm>
          <a:prstGeom prst="rect">
            <a:avLst/>
          </a:prstGeom>
        </p:spPr>
        <p:txBody>
          <a:bodyPr vert="horz" lIns="0" tIns="45718" rIns="0" bIns="45718" rtlCol="0" anchor="ctr"/>
          <a:lstStyle>
            <a:defPPr>
              <a:defRPr lang="en-US"/>
            </a:defPPr>
            <a:lvl1pPr marL="0" algn="r" defTabSz="914354" rtl="0" eaLnBrk="1" latinLnBrk="0" hangingPunct="1">
              <a:defRPr sz="900" b="1" i="0" kern="1200" cap="all" spc="0" baseline="0">
                <a:solidFill>
                  <a:schemeClr val="tx1"/>
                </a:solidFill>
                <a:latin typeface="Muli Black Roman" charset="0"/>
                <a:ea typeface="Muli Black Roman" charset="0"/>
                <a:cs typeface="Muli Black Roman" charset="0"/>
              </a:defRPr>
            </a:lvl1pPr>
            <a:lvl2pPr marL="45717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4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9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6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0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2191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0B873B-0331-7E4E-9211-E1D8275AB50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cs typeface="Arial" panose="020B0604020202020204" pitchFamily="34" charset="0"/>
              </a:rPr>
              <a:pPr marL="0" marR="0" lvl="0" indent="0" algn="ctr" defTabSz="121910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 pitchFamily="2" charset="77"/>
              <a:cs typeface="Arial" panose="020B0604020202020204" pitchFamily="34" charset="0"/>
            </a:endParaRPr>
          </a:p>
        </p:txBody>
      </p:sp>
      <p:pic>
        <p:nvPicPr>
          <p:cNvPr id="50" name="Picture 49" descr="A logo with blue dots&#10;&#10;AI-generated content may be incorrect.">
            <a:extLst>
              <a:ext uri="{FF2B5EF4-FFF2-40B4-BE49-F238E27FC236}">
                <a16:creationId xmlns:a16="http://schemas.microsoft.com/office/drawing/2014/main" id="{4AA101F1-66B1-441A-CF0D-E49D2CDF8BA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7172" y="6229671"/>
            <a:ext cx="1026158" cy="528342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30DE071-C35A-0956-DA61-970350B3F80C}"/>
              </a:ext>
            </a:extLst>
          </p:cNvPr>
          <p:cNvSpPr/>
          <p:nvPr/>
        </p:nvSpPr>
        <p:spPr>
          <a:xfrm>
            <a:off x="749079" y="1988052"/>
            <a:ext cx="10670536" cy="3830042"/>
          </a:xfrm>
          <a:prstGeom prst="rect">
            <a:avLst/>
          </a:prstGeom>
          <a:solidFill>
            <a:schemeClr val="accent1">
              <a:lumMod val="20000"/>
              <a:lumOff val="80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Montserrat" pitchFamily="2" charset="77"/>
              <a:ea typeface="+mn-ea"/>
              <a:cs typeface="+mn-cs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B7C9A27-E133-808A-F558-C80CD92C18E9}"/>
              </a:ext>
            </a:extLst>
          </p:cNvPr>
          <p:cNvSpPr/>
          <p:nvPr/>
        </p:nvSpPr>
        <p:spPr>
          <a:xfrm>
            <a:off x="685800" y="158750"/>
            <a:ext cx="1854200" cy="241300"/>
          </a:xfrm>
          <a:prstGeom prst="roundRect">
            <a:avLst/>
          </a:prstGeom>
          <a:solidFill>
            <a:srgbClr val="2B9CB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Global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E650BB62-8311-FFC1-E24E-6D9F4D82F944}"/>
              </a:ext>
            </a:extLst>
          </p:cNvPr>
          <p:cNvGraphicFramePr>
            <a:graphicFrameLocks/>
          </p:cNvGraphicFramePr>
          <p:nvPr/>
        </p:nvGraphicFramePr>
        <p:xfrm>
          <a:off x="838200" y="1825625"/>
          <a:ext cx="10515600" cy="3992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429623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7D7609-CFD2-74B5-9116-A56683C2D8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FDFB4645-C815-4ABC-A9A8-86DC00C3AAEA}"/>
              </a:ext>
            </a:extLst>
          </p:cNvPr>
          <p:cNvSpPr/>
          <p:nvPr/>
        </p:nvSpPr>
        <p:spPr>
          <a:xfrm rot="5400000">
            <a:off x="4381500" y="-952500"/>
            <a:ext cx="3429000" cy="12192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 pitchFamily="2" charset="77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FFC8E3F-4843-3BB4-C8AF-CE245B7C43A6}"/>
              </a:ext>
            </a:extLst>
          </p:cNvPr>
          <p:cNvSpPr/>
          <p:nvPr/>
        </p:nvSpPr>
        <p:spPr>
          <a:xfrm>
            <a:off x="609600" y="1408937"/>
            <a:ext cx="10972800" cy="4521587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ontserrat" pitchFamily="2" charset="77"/>
              <a:ea typeface="+mn-ea"/>
              <a:cs typeface="+mn-cs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F21923D-B2F2-31A2-0429-24BC75642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654145" cy="1325563"/>
          </a:xfrm>
        </p:spPr>
        <p:txBody>
          <a:bodyPr lIns="630936" tIns="45720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Social Media: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Younger people are much more likely to get news from Instagram, TikTok and X; the youngest cohort is using Facebook less than others</a:t>
            </a:r>
            <a:endParaRPr lang="en-US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Footer Placeholder 25">
            <a:extLst>
              <a:ext uri="{FF2B5EF4-FFF2-40B4-BE49-F238E27FC236}">
                <a16:creationId xmlns:a16="http://schemas.microsoft.com/office/drawing/2014/main" id="{B84F1B41-2A06-5BA8-D45B-EE4603C73BFA}"/>
              </a:ext>
            </a:extLst>
          </p:cNvPr>
          <p:cNvSpPr txBox="1">
            <a:spLocks/>
          </p:cNvSpPr>
          <p:nvPr/>
        </p:nvSpPr>
        <p:spPr>
          <a:xfrm>
            <a:off x="1709656" y="6263045"/>
            <a:ext cx="9039886" cy="266700"/>
          </a:xfrm>
          <a:prstGeom prst="rect">
            <a:avLst/>
          </a:prstGeom>
        </p:spPr>
        <p:txBody>
          <a:bodyPr lIns="0" t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QSocialMedia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. You said you get at least some of your news from social media. Which social media platforms, if any, do you use to find news?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A369557-4CE8-3854-A89A-35D7BBBA31C9}"/>
              </a:ext>
            </a:extLst>
          </p:cNvPr>
          <p:cNvSpPr/>
          <p:nvPr/>
        </p:nvSpPr>
        <p:spPr>
          <a:xfrm>
            <a:off x="609599" y="1408937"/>
            <a:ext cx="5486401" cy="5808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0" rIns="0" bIns="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Which social media platforms do you use to find news?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D4E88CD-15D8-AC0F-E4AA-D1CEFAFD9335}"/>
              </a:ext>
            </a:extLst>
          </p:cNvPr>
          <p:cNvSpPr/>
          <p:nvPr/>
        </p:nvSpPr>
        <p:spPr>
          <a:xfrm>
            <a:off x="5919900" y="1429671"/>
            <a:ext cx="5662500" cy="4113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182880" bIns="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9FD0C3"/>
                </a:solidFill>
                <a:effectLst/>
                <a:uLnTx/>
                <a:uFillTx/>
                <a:latin typeface="Montserrat" pitchFamily="2" charset="77"/>
                <a:ea typeface="+mn-ea"/>
                <a:cs typeface="Poppins" pitchFamily="2" charset="77"/>
                <a:sym typeface="Arial"/>
              </a:rPr>
              <a:t>●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C3C6D6"/>
                </a:solidFill>
                <a:effectLst/>
                <a:uLnTx/>
                <a:uFillTx/>
                <a:latin typeface="Montserrat" pitchFamily="2" charset="77"/>
                <a:ea typeface="+mn-ea"/>
                <a:cs typeface="Poppins" pitchFamily="2" charset="77"/>
                <a:sym typeface="Arial"/>
              </a:rPr>
              <a:t>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18-29  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27AF9E"/>
                </a:solidFill>
                <a:effectLst/>
                <a:uLnTx/>
                <a:uFillTx/>
                <a:latin typeface="Montserrat" pitchFamily="2" charset="77"/>
                <a:ea typeface="+mn-ea"/>
                <a:cs typeface="Poppins" pitchFamily="2" charset="77"/>
                <a:sym typeface="Arial"/>
              </a:rPr>
              <a:t>●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Montserrat" pitchFamily="2" charset="77"/>
                <a:ea typeface="+mn-ea"/>
                <a:cs typeface="Poppins" pitchFamily="2" charset="77"/>
                <a:sym typeface="Arial"/>
              </a:rPr>
              <a:t>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30-39 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54BFD6"/>
                </a:solidFill>
                <a:effectLst/>
                <a:uLnTx/>
                <a:uFillTx/>
                <a:latin typeface="Montserrat" pitchFamily="2" charset="77"/>
                <a:ea typeface="+mn-ea"/>
                <a:cs typeface="Poppins" pitchFamily="2" charset="77"/>
                <a:sym typeface="Arial"/>
              </a:rPr>
              <a:t>●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Montserrat" pitchFamily="2" charset="77"/>
                <a:ea typeface="+mn-ea"/>
                <a:cs typeface="Poppins" pitchFamily="2" charset="77"/>
                <a:sym typeface="Arial"/>
              </a:rPr>
              <a:t>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40-49 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1273BE"/>
                </a:solidFill>
                <a:effectLst/>
                <a:uLnTx/>
                <a:uFillTx/>
                <a:latin typeface="Montserrat" pitchFamily="2" charset="77"/>
                <a:ea typeface="+mn-ea"/>
                <a:cs typeface="Poppins" pitchFamily="2" charset="77"/>
                <a:sym typeface="Arial"/>
              </a:rPr>
              <a:t>●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Montserrat" pitchFamily="2" charset="77"/>
                <a:ea typeface="+mn-ea"/>
                <a:cs typeface="Poppins" pitchFamily="2" charset="77"/>
                <a:sym typeface="Arial"/>
              </a:rPr>
              <a:t>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50+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A73BB84-CE69-865F-4638-D1EACE8A8370}"/>
              </a:ext>
            </a:extLst>
          </p:cNvPr>
          <p:cNvGrpSpPr>
            <a:grpSpLocks noChangeAspect="1"/>
          </p:cNvGrpSpPr>
          <p:nvPr/>
        </p:nvGrpSpPr>
        <p:grpSpPr>
          <a:xfrm>
            <a:off x="10759440" y="6409148"/>
            <a:ext cx="822960" cy="191652"/>
            <a:chOff x="-1447995" y="4326965"/>
            <a:chExt cx="6315484" cy="1470760"/>
          </a:xfrm>
          <a:solidFill>
            <a:schemeClr val="bg1"/>
          </a:solidFill>
        </p:grpSpPr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029AEF7B-F3F1-B5AE-0EA3-2E9193032DC7}"/>
                </a:ext>
              </a:extLst>
            </p:cNvPr>
            <p:cNvSpPr/>
            <p:nvPr/>
          </p:nvSpPr>
          <p:spPr>
            <a:xfrm>
              <a:off x="3824651" y="4701952"/>
              <a:ext cx="1042838" cy="1082415"/>
            </a:xfrm>
            <a:custGeom>
              <a:avLst/>
              <a:gdLst>
                <a:gd name="connsiteX0" fmla="*/ 614052 w 1042838"/>
                <a:gd name="connsiteY0" fmla="*/ 0 h 1082415"/>
                <a:gd name="connsiteX1" fmla="*/ 283218 w 1042838"/>
                <a:gd name="connsiteY1" fmla="*/ 147701 h 1082415"/>
                <a:gd name="connsiteX2" fmla="*/ 147332 w 1042838"/>
                <a:gd name="connsiteY2" fmla="*/ 11710 h 1082415"/>
                <a:gd name="connsiteX3" fmla="*/ 0 w 1042838"/>
                <a:gd name="connsiteY3" fmla="*/ 11710 h 1082415"/>
                <a:gd name="connsiteX4" fmla="*/ 0 w 1042838"/>
                <a:gd name="connsiteY4" fmla="*/ 1082415 h 1082415"/>
                <a:gd name="connsiteX5" fmla="*/ 291545 w 1042838"/>
                <a:gd name="connsiteY5" fmla="*/ 1082415 h 1082415"/>
                <a:gd name="connsiteX6" fmla="*/ 291545 w 1042838"/>
                <a:gd name="connsiteY6" fmla="*/ 535385 h 1082415"/>
                <a:gd name="connsiteX7" fmla="*/ 535373 w 1042838"/>
                <a:gd name="connsiteY7" fmla="*/ 241652 h 1082415"/>
                <a:gd name="connsiteX8" fmla="*/ 751294 w 1042838"/>
                <a:gd name="connsiteY8" fmla="*/ 518731 h 1082415"/>
                <a:gd name="connsiteX9" fmla="*/ 751294 w 1042838"/>
                <a:gd name="connsiteY9" fmla="*/ 1082364 h 1082415"/>
                <a:gd name="connsiteX10" fmla="*/ 1042839 w 1042838"/>
                <a:gd name="connsiteY10" fmla="*/ 1082364 h 1082415"/>
                <a:gd name="connsiteX11" fmla="*/ 1042839 w 1042838"/>
                <a:gd name="connsiteY11" fmla="*/ 489559 h 1082415"/>
                <a:gd name="connsiteX12" fmla="*/ 614052 w 1042838"/>
                <a:gd name="connsiteY12" fmla="*/ 0 h 10824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42838" h="1082415">
                  <a:moveTo>
                    <a:pt x="614052" y="0"/>
                  </a:moveTo>
                  <a:cubicBezTo>
                    <a:pt x="449628" y="0"/>
                    <a:pt x="351923" y="62428"/>
                    <a:pt x="283218" y="147701"/>
                  </a:cubicBezTo>
                  <a:lnTo>
                    <a:pt x="147332" y="11710"/>
                  </a:lnTo>
                  <a:lnTo>
                    <a:pt x="0" y="11710"/>
                  </a:lnTo>
                  <a:lnTo>
                    <a:pt x="0" y="1082415"/>
                  </a:lnTo>
                  <a:lnTo>
                    <a:pt x="291545" y="1082415"/>
                  </a:lnTo>
                  <a:lnTo>
                    <a:pt x="291545" y="535385"/>
                  </a:lnTo>
                  <a:cubicBezTo>
                    <a:pt x="291545" y="349981"/>
                    <a:pt x="377060" y="241652"/>
                    <a:pt x="535373" y="241652"/>
                  </a:cubicBezTo>
                  <a:cubicBezTo>
                    <a:pt x="684519" y="241652"/>
                    <a:pt x="751294" y="337494"/>
                    <a:pt x="751294" y="518731"/>
                  </a:cubicBezTo>
                  <a:lnTo>
                    <a:pt x="751294" y="1082364"/>
                  </a:lnTo>
                  <a:lnTo>
                    <a:pt x="1042839" y="1082364"/>
                  </a:lnTo>
                  <a:lnTo>
                    <a:pt x="1042839" y="489559"/>
                  </a:lnTo>
                  <a:cubicBezTo>
                    <a:pt x="1042839" y="122925"/>
                    <a:pt x="845059" y="0"/>
                    <a:pt x="614052" y="0"/>
                  </a:cubicBez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endParaRPr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92CC3CD3-06EF-B955-D719-A882B5AEF67B}"/>
                </a:ext>
              </a:extLst>
            </p:cNvPr>
            <p:cNvSpPr/>
            <p:nvPr/>
          </p:nvSpPr>
          <p:spPr>
            <a:xfrm>
              <a:off x="1575257" y="4699868"/>
              <a:ext cx="999106" cy="1097857"/>
            </a:xfrm>
            <a:custGeom>
              <a:avLst/>
              <a:gdLst>
                <a:gd name="connsiteX0" fmla="*/ 561013 w 999106"/>
                <a:gd name="connsiteY0" fmla="*/ 428412 h 1097857"/>
                <a:gd name="connsiteX1" fmla="*/ 505041 w 999106"/>
                <a:gd name="connsiteY1" fmla="*/ 421704 h 1097857"/>
                <a:gd name="connsiteX2" fmla="*/ 301940 w 999106"/>
                <a:gd name="connsiteY2" fmla="*/ 321255 h 1097857"/>
                <a:gd name="connsiteX3" fmla="*/ 488885 w 999106"/>
                <a:gd name="connsiteY3" fmla="*/ 208319 h 1097857"/>
                <a:gd name="connsiteX4" fmla="*/ 703387 w 999106"/>
                <a:gd name="connsiteY4" fmla="*/ 345815 h 1097857"/>
                <a:gd name="connsiteX5" fmla="*/ 982461 w 999106"/>
                <a:gd name="connsiteY5" fmla="*/ 345815 h 1097857"/>
                <a:gd name="connsiteX6" fmla="*/ 494684 w 999106"/>
                <a:gd name="connsiteY6" fmla="*/ 0 h 1097857"/>
                <a:gd name="connsiteX7" fmla="*/ 22891 w 999106"/>
                <a:gd name="connsiteY7" fmla="*/ 350612 h 1097857"/>
                <a:gd name="connsiteX8" fmla="*/ 450710 w 999106"/>
                <a:gd name="connsiteY8" fmla="*/ 654258 h 1097857"/>
                <a:gd name="connsiteX9" fmla="*/ 504735 w 999106"/>
                <a:gd name="connsiteY9" fmla="*/ 660966 h 1097857"/>
                <a:gd name="connsiteX10" fmla="*/ 713807 w 999106"/>
                <a:gd name="connsiteY10" fmla="*/ 763517 h 1097857"/>
                <a:gd name="connsiteX11" fmla="*/ 519936 w 999106"/>
                <a:gd name="connsiteY11" fmla="*/ 887455 h 1097857"/>
                <a:gd name="connsiteX12" fmla="*/ 276961 w 999106"/>
                <a:gd name="connsiteY12" fmla="*/ 729134 h 1097857"/>
                <a:gd name="connsiteX13" fmla="*/ 0 w 999106"/>
                <a:gd name="connsiteY13" fmla="*/ 729134 h 1097857"/>
                <a:gd name="connsiteX14" fmla="*/ 511177 w 999106"/>
                <a:gd name="connsiteY14" fmla="*/ 1097858 h 1097857"/>
                <a:gd name="connsiteX15" fmla="*/ 999107 w 999106"/>
                <a:gd name="connsiteY15" fmla="*/ 737868 h 1097857"/>
                <a:gd name="connsiteX16" fmla="*/ 561013 w 999106"/>
                <a:gd name="connsiteY16" fmla="*/ 428412 h 1097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999106" h="1097857">
                  <a:moveTo>
                    <a:pt x="561013" y="428412"/>
                  </a:moveTo>
                  <a:lnTo>
                    <a:pt x="505041" y="421704"/>
                  </a:lnTo>
                  <a:cubicBezTo>
                    <a:pt x="374928" y="406114"/>
                    <a:pt x="301940" y="391837"/>
                    <a:pt x="301940" y="321255"/>
                  </a:cubicBezTo>
                  <a:cubicBezTo>
                    <a:pt x="301940" y="249972"/>
                    <a:pt x="376869" y="208319"/>
                    <a:pt x="488885" y="208319"/>
                  </a:cubicBezTo>
                  <a:cubicBezTo>
                    <a:pt x="613899" y="208319"/>
                    <a:pt x="695080" y="260401"/>
                    <a:pt x="703387" y="345815"/>
                  </a:cubicBezTo>
                  <a:lnTo>
                    <a:pt x="982461" y="345815"/>
                  </a:lnTo>
                  <a:cubicBezTo>
                    <a:pt x="967877" y="127072"/>
                    <a:pt x="770149" y="0"/>
                    <a:pt x="494684" y="0"/>
                  </a:cubicBezTo>
                  <a:cubicBezTo>
                    <a:pt x="208136" y="0"/>
                    <a:pt x="22891" y="137501"/>
                    <a:pt x="22891" y="350612"/>
                  </a:cubicBezTo>
                  <a:cubicBezTo>
                    <a:pt x="22891" y="563015"/>
                    <a:pt x="206901" y="623996"/>
                    <a:pt x="450710" y="654258"/>
                  </a:cubicBezTo>
                  <a:lnTo>
                    <a:pt x="504735" y="660966"/>
                  </a:lnTo>
                  <a:cubicBezTo>
                    <a:pt x="659629" y="680193"/>
                    <a:pt x="713807" y="693572"/>
                    <a:pt x="713807" y="763517"/>
                  </a:cubicBezTo>
                  <a:cubicBezTo>
                    <a:pt x="713807" y="847860"/>
                    <a:pt x="640819" y="887455"/>
                    <a:pt x="519936" y="887455"/>
                  </a:cubicBezTo>
                  <a:cubicBezTo>
                    <a:pt x="366621" y="887455"/>
                    <a:pt x="287382" y="822868"/>
                    <a:pt x="276961" y="729134"/>
                  </a:cubicBezTo>
                  <a:lnTo>
                    <a:pt x="0" y="729134"/>
                  </a:lnTo>
                  <a:cubicBezTo>
                    <a:pt x="12477" y="958273"/>
                    <a:pt x="214368" y="1097858"/>
                    <a:pt x="511177" y="1097858"/>
                  </a:cubicBezTo>
                  <a:cubicBezTo>
                    <a:pt x="799291" y="1097858"/>
                    <a:pt x="999107" y="966332"/>
                    <a:pt x="999107" y="737868"/>
                  </a:cubicBezTo>
                  <a:cubicBezTo>
                    <a:pt x="999107" y="519967"/>
                    <a:pt x="811888" y="458476"/>
                    <a:pt x="561013" y="428412"/>
                  </a:cubicBez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endParaRPr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29BC2FDE-2384-65A1-FC85-E1697769A7EC}"/>
                </a:ext>
              </a:extLst>
            </p:cNvPr>
            <p:cNvSpPr/>
            <p:nvPr/>
          </p:nvSpPr>
          <p:spPr>
            <a:xfrm>
              <a:off x="2620515" y="4701952"/>
              <a:ext cx="1128182" cy="1095768"/>
            </a:xfrm>
            <a:custGeom>
              <a:avLst/>
              <a:gdLst>
                <a:gd name="connsiteX0" fmla="*/ 564094 w 1128182"/>
                <a:gd name="connsiteY0" fmla="*/ 0 h 1095768"/>
                <a:gd name="connsiteX1" fmla="*/ 0 w 1128182"/>
                <a:gd name="connsiteY1" fmla="*/ 547871 h 1095768"/>
                <a:gd name="connsiteX2" fmla="*/ 564094 w 1128182"/>
                <a:gd name="connsiteY2" fmla="*/ 1095768 h 1095768"/>
                <a:gd name="connsiteX3" fmla="*/ 1128182 w 1128182"/>
                <a:gd name="connsiteY3" fmla="*/ 547871 h 1095768"/>
                <a:gd name="connsiteX4" fmla="*/ 564094 w 1128182"/>
                <a:gd name="connsiteY4" fmla="*/ 0 h 1095768"/>
                <a:gd name="connsiteX5" fmla="*/ 564094 w 1128182"/>
                <a:gd name="connsiteY5" fmla="*/ 856200 h 1095768"/>
                <a:gd name="connsiteX6" fmla="*/ 295860 w 1128182"/>
                <a:gd name="connsiteY6" fmla="*/ 547871 h 1095768"/>
                <a:gd name="connsiteX7" fmla="*/ 564094 w 1128182"/>
                <a:gd name="connsiteY7" fmla="*/ 239568 h 1095768"/>
                <a:gd name="connsiteX8" fmla="*/ 834409 w 1128182"/>
                <a:gd name="connsiteY8" fmla="*/ 547871 h 1095768"/>
                <a:gd name="connsiteX9" fmla="*/ 564094 w 1128182"/>
                <a:gd name="connsiteY9" fmla="*/ 856200 h 10957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28182" h="1095768">
                  <a:moveTo>
                    <a:pt x="564094" y="0"/>
                  </a:moveTo>
                  <a:cubicBezTo>
                    <a:pt x="222732" y="0"/>
                    <a:pt x="0" y="218742"/>
                    <a:pt x="0" y="547871"/>
                  </a:cubicBezTo>
                  <a:cubicBezTo>
                    <a:pt x="0" y="877026"/>
                    <a:pt x="222732" y="1095768"/>
                    <a:pt x="564094" y="1095768"/>
                  </a:cubicBezTo>
                  <a:cubicBezTo>
                    <a:pt x="905456" y="1095768"/>
                    <a:pt x="1128182" y="879109"/>
                    <a:pt x="1128182" y="547871"/>
                  </a:cubicBezTo>
                  <a:cubicBezTo>
                    <a:pt x="1128182" y="218742"/>
                    <a:pt x="905456" y="0"/>
                    <a:pt x="564094" y="0"/>
                  </a:cubicBezTo>
                  <a:close/>
                  <a:moveTo>
                    <a:pt x="564094" y="856200"/>
                  </a:moveTo>
                  <a:cubicBezTo>
                    <a:pt x="395768" y="856200"/>
                    <a:pt x="295860" y="729128"/>
                    <a:pt x="295860" y="547871"/>
                  </a:cubicBezTo>
                  <a:cubicBezTo>
                    <a:pt x="295860" y="366660"/>
                    <a:pt x="395768" y="239568"/>
                    <a:pt x="564094" y="239568"/>
                  </a:cubicBezTo>
                  <a:cubicBezTo>
                    <a:pt x="732420" y="239568"/>
                    <a:pt x="834409" y="366660"/>
                    <a:pt x="834409" y="547871"/>
                  </a:cubicBezTo>
                  <a:cubicBezTo>
                    <a:pt x="834409" y="729128"/>
                    <a:pt x="732420" y="856200"/>
                    <a:pt x="564094" y="856200"/>
                  </a:cubicBez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endParaRPr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B281BEA2-6B9F-F528-C932-4FA8EE955535}"/>
                </a:ext>
              </a:extLst>
            </p:cNvPr>
            <p:cNvSpPr/>
            <p:nvPr/>
          </p:nvSpPr>
          <p:spPr>
            <a:xfrm>
              <a:off x="911892" y="4713661"/>
              <a:ext cx="650736" cy="1070654"/>
            </a:xfrm>
            <a:custGeom>
              <a:avLst/>
              <a:gdLst>
                <a:gd name="connsiteX0" fmla="*/ 292506 w 650736"/>
                <a:gd name="connsiteY0" fmla="*/ 163367 h 1070654"/>
                <a:gd name="connsiteX1" fmla="*/ 129349 w 650736"/>
                <a:gd name="connsiteY1" fmla="*/ 0 h 1070654"/>
                <a:gd name="connsiteX2" fmla="*/ 0 w 650736"/>
                <a:gd name="connsiteY2" fmla="*/ 6 h 1070654"/>
                <a:gd name="connsiteX3" fmla="*/ 223 w 650736"/>
                <a:gd name="connsiteY3" fmla="*/ 1070655 h 1070654"/>
                <a:gd name="connsiteX4" fmla="*/ 290768 w 650736"/>
                <a:gd name="connsiteY4" fmla="*/ 1070655 h 1070654"/>
                <a:gd name="connsiteX5" fmla="*/ 290768 w 650736"/>
                <a:gd name="connsiteY5" fmla="*/ 545788 h 1070654"/>
                <a:gd name="connsiteX6" fmla="*/ 532222 w 650736"/>
                <a:gd name="connsiteY6" fmla="*/ 266651 h 1070654"/>
                <a:gd name="connsiteX7" fmla="*/ 650737 w 650736"/>
                <a:gd name="connsiteY7" fmla="*/ 266651 h 1070654"/>
                <a:gd name="connsiteX8" fmla="*/ 650737 w 650736"/>
                <a:gd name="connsiteY8" fmla="*/ 0 h 1070654"/>
                <a:gd name="connsiteX9" fmla="*/ 598844 w 650736"/>
                <a:gd name="connsiteY9" fmla="*/ 0 h 1070654"/>
                <a:gd name="connsiteX10" fmla="*/ 292506 w 650736"/>
                <a:gd name="connsiteY10" fmla="*/ 163367 h 10706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50736" h="1070654">
                  <a:moveTo>
                    <a:pt x="292506" y="163367"/>
                  </a:moveTo>
                  <a:lnTo>
                    <a:pt x="129349" y="0"/>
                  </a:lnTo>
                  <a:lnTo>
                    <a:pt x="0" y="6"/>
                  </a:lnTo>
                  <a:lnTo>
                    <a:pt x="223" y="1070655"/>
                  </a:lnTo>
                  <a:lnTo>
                    <a:pt x="290768" y="1070655"/>
                  </a:lnTo>
                  <a:lnTo>
                    <a:pt x="290768" y="545788"/>
                  </a:lnTo>
                  <a:cubicBezTo>
                    <a:pt x="290768" y="383319"/>
                    <a:pt x="357390" y="266651"/>
                    <a:pt x="532222" y="266651"/>
                  </a:cubicBezTo>
                  <a:lnTo>
                    <a:pt x="650737" y="266651"/>
                  </a:lnTo>
                  <a:lnTo>
                    <a:pt x="650737" y="0"/>
                  </a:lnTo>
                  <a:lnTo>
                    <a:pt x="598844" y="0"/>
                  </a:lnTo>
                  <a:cubicBezTo>
                    <a:pt x="432320" y="0"/>
                    <a:pt x="346913" y="67524"/>
                    <a:pt x="292506" y="163367"/>
                  </a:cubicBez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endParaRPr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369C1D0F-D4D8-8C4C-DCA1-A4D74D34E00A}"/>
                </a:ext>
              </a:extLst>
            </p:cNvPr>
            <p:cNvSpPr/>
            <p:nvPr/>
          </p:nvSpPr>
          <p:spPr>
            <a:xfrm>
              <a:off x="-241217" y="4713636"/>
              <a:ext cx="1026917" cy="1084071"/>
            </a:xfrm>
            <a:custGeom>
              <a:avLst/>
              <a:gdLst>
                <a:gd name="connsiteX0" fmla="*/ 736577 w 1026917"/>
                <a:gd name="connsiteY0" fmla="*/ 25 h 1084071"/>
                <a:gd name="connsiteX1" fmla="*/ 736577 w 1026917"/>
                <a:gd name="connsiteY1" fmla="*/ 536200 h 1084071"/>
                <a:gd name="connsiteX2" fmla="*/ 497090 w 1026917"/>
                <a:gd name="connsiteY2" fmla="*/ 840356 h 1084071"/>
                <a:gd name="connsiteX3" fmla="*/ 291545 w 1026917"/>
                <a:gd name="connsiteY3" fmla="*/ 554969 h 1084071"/>
                <a:gd name="connsiteX4" fmla="*/ 291545 w 1026917"/>
                <a:gd name="connsiteY4" fmla="*/ 6 h 1084071"/>
                <a:gd name="connsiteX5" fmla="*/ 0 w 1026917"/>
                <a:gd name="connsiteY5" fmla="*/ 0 h 1084071"/>
                <a:gd name="connsiteX6" fmla="*/ 0 w 1026917"/>
                <a:gd name="connsiteY6" fmla="*/ 594531 h 1084071"/>
                <a:gd name="connsiteX7" fmla="*/ 419767 w 1026917"/>
                <a:gd name="connsiteY7" fmla="*/ 1084071 h 1084071"/>
                <a:gd name="connsiteX8" fmla="*/ 739295 w 1026917"/>
                <a:gd name="connsiteY8" fmla="*/ 939154 h 1084071"/>
                <a:gd name="connsiteX9" fmla="*/ 870560 w 1026917"/>
                <a:gd name="connsiteY9" fmla="*/ 1070680 h 1084071"/>
                <a:gd name="connsiteX10" fmla="*/ 1026918 w 1026917"/>
                <a:gd name="connsiteY10" fmla="*/ 1070680 h 1084071"/>
                <a:gd name="connsiteX11" fmla="*/ 1026186 w 1026917"/>
                <a:gd name="connsiteY11" fmla="*/ 25 h 1084071"/>
                <a:gd name="connsiteX12" fmla="*/ 736577 w 1026917"/>
                <a:gd name="connsiteY12" fmla="*/ 25 h 10840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26917" h="1084071">
                  <a:moveTo>
                    <a:pt x="736577" y="25"/>
                  </a:moveTo>
                  <a:lnTo>
                    <a:pt x="736577" y="536200"/>
                  </a:lnTo>
                  <a:cubicBezTo>
                    <a:pt x="736577" y="734116"/>
                    <a:pt x="653175" y="840356"/>
                    <a:pt x="497090" y="840356"/>
                  </a:cubicBezTo>
                  <a:cubicBezTo>
                    <a:pt x="350115" y="840356"/>
                    <a:pt x="291545" y="746603"/>
                    <a:pt x="291545" y="554969"/>
                  </a:cubicBezTo>
                  <a:lnTo>
                    <a:pt x="291545" y="6"/>
                  </a:lnTo>
                  <a:lnTo>
                    <a:pt x="0" y="0"/>
                  </a:lnTo>
                  <a:lnTo>
                    <a:pt x="0" y="594531"/>
                  </a:lnTo>
                  <a:cubicBezTo>
                    <a:pt x="0" y="973684"/>
                    <a:pt x="203998" y="1084071"/>
                    <a:pt x="419767" y="1084071"/>
                  </a:cubicBezTo>
                  <a:cubicBezTo>
                    <a:pt x="576590" y="1084071"/>
                    <a:pt x="674499" y="1024428"/>
                    <a:pt x="739295" y="939154"/>
                  </a:cubicBezTo>
                  <a:lnTo>
                    <a:pt x="870560" y="1070680"/>
                  </a:lnTo>
                  <a:lnTo>
                    <a:pt x="1026918" y="1070680"/>
                  </a:lnTo>
                  <a:lnTo>
                    <a:pt x="1026186" y="25"/>
                  </a:lnTo>
                  <a:lnTo>
                    <a:pt x="736577" y="25"/>
                  </a:ln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endParaRPr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25004964-5D31-6B38-DFB3-D94EAABB54E2}"/>
                </a:ext>
              </a:extLst>
            </p:cNvPr>
            <p:cNvSpPr/>
            <p:nvPr/>
          </p:nvSpPr>
          <p:spPr>
            <a:xfrm>
              <a:off x="-1447995" y="4326965"/>
              <a:ext cx="1138596" cy="1457401"/>
            </a:xfrm>
            <a:custGeom>
              <a:avLst/>
              <a:gdLst>
                <a:gd name="connsiteX0" fmla="*/ 817617 w 1138596"/>
                <a:gd name="connsiteY0" fmla="*/ 706358 h 1457401"/>
                <a:gd name="connsiteX1" fmla="*/ 1086557 w 1138596"/>
                <a:gd name="connsiteY1" fmla="*/ 385403 h 1457401"/>
                <a:gd name="connsiteX2" fmla="*/ 553693 w 1138596"/>
                <a:gd name="connsiteY2" fmla="*/ 0 h 1457401"/>
                <a:gd name="connsiteX3" fmla="*/ 0 w 1138596"/>
                <a:gd name="connsiteY3" fmla="*/ 0 h 1457401"/>
                <a:gd name="connsiteX4" fmla="*/ 0 w 1138596"/>
                <a:gd name="connsiteY4" fmla="*/ 1457402 h 1457401"/>
                <a:gd name="connsiteX5" fmla="*/ 580753 w 1138596"/>
                <a:gd name="connsiteY5" fmla="*/ 1457351 h 1457401"/>
                <a:gd name="connsiteX6" fmla="*/ 1138596 w 1138596"/>
                <a:gd name="connsiteY6" fmla="*/ 1043706 h 1457401"/>
                <a:gd name="connsiteX7" fmla="*/ 817617 w 1138596"/>
                <a:gd name="connsiteY7" fmla="*/ 706358 h 1457401"/>
                <a:gd name="connsiteX8" fmla="*/ 306415 w 1138596"/>
                <a:gd name="connsiteY8" fmla="*/ 247761 h 1457401"/>
                <a:gd name="connsiteX9" fmla="*/ 567831 w 1138596"/>
                <a:gd name="connsiteY9" fmla="*/ 247761 h 1457401"/>
                <a:gd name="connsiteX10" fmla="*/ 780143 w 1138596"/>
                <a:gd name="connsiteY10" fmla="*/ 422908 h 1457401"/>
                <a:gd name="connsiteX11" fmla="*/ 567831 w 1138596"/>
                <a:gd name="connsiteY11" fmla="*/ 599972 h 1457401"/>
                <a:gd name="connsiteX12" fmla="*/ 306415 w 1138596"/>
                <a:gd name="connsiteY12" fmla="*/ 599972 h 1457401"/>
                <a:gd name="connsiteX13" fmla="*/ 306415 w 1138596"/>
                <a:gd name="connsiteY13" fmla="*/ 247761 h 1457401"/>
                <a:gd name="connsiteX14" fmla="*/ 588665 w 1138596"/>
                <a:gd name="connsiteY14" fmla="*/ 1208404 h 1457401"/>
                <a:gd name="connsiteX15" fmla="*/ 306415 w 1138596"/>
                <a:gd name="connsiteY15" fmla="*/ 1208404 h 1457401"/>
                <a:gd name="connsiteX16" fmla="*/ 306415 w 1138596"/>
                <a:gd name="connsiteY16" fmla="*/ 841624 h 1457401"/>
                <a:gd name="connsiteX17" fmla="*/ 588665 w 1138596"/>
                <a:gd name="connsiteY17" fmla="*/ 841624 h 1457401"/>
                <a:gd name="connsiteX18" fmla="*/ 823868 w 1138596"/>
                <a:gd name="connsiteY18" fmla="*/ 1026696 h 1457401"/>
                <a:gd name="connsiteX19" fmla="*/ 588665 w 1138596"/>
                <a:gd name="connsiteY19" fmla="*/ 1208404 h 1457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138596" h="1457401">
                  <a:moveTo>
                    <a:pt x="817617" y="706358"/>
                  </a:moveTo>
                  <a:cubicBezTo>
                    <a:pt x="978317" y="670937"/>
                    <a:pt x="1086557" y="568717"/>
                    <a:pt x="1086557" y="385403"/>
                  </a:cubicBezTo>
                  <a:cubicBezTo>
                    <a:pt x="1086557" y="141662"/>
                    <a:pt x="890892" y="0"/>
                    <a:pt x="553693" y="0"/>
                  </a:cubicBezTo>
                  <a:lnTo>
                    <a:pt x="0" y="0"/>
                  </a:lnTo>
                  <a:lnTo>
                    <a:pt x="0" y="1457402"/>
                  </a:lnTo>
                  <a:lnTo>
                    <a:pt x="580753" y="1457351"/>
                  </a:lnTo>
                  <a:cubicBezTo>
                    <a:pt x="938761" y="1457351"/>
                    <a:pt x="1138596" y="1297851"/>
                    <a:pt x="1138596" y="1043706"/>
                  </a:cubicBezTo>
                  <a:cubicBezTo>
                    <a:pt x="1138596" y="835367"/>
                    <a:pt x="1003435" y="731351"/>
                    <a:pt x="817617" y="706358"/>
                  </a:cubicBezTo>
                  <a:close/>
                  <a:moveTo>
                    <a:pt x="306415" y="247761"/>
                  </a:moveTo>
                  <a:lnTo>
                    <a:pt x="567831" y="247761"/>
                  </a:lnTo>
                  <a:cubicBezTo>
                    <a:pt x="703132" y="247761"/>
                    <a:pt x="780143" y="314578"/>
                    <a:pt x="780143" y="422908"/>
                  </a:cubicBezTo>
                  <a:cubicBezTo>
                    <a:pt x="780143" y="531212"/>
                    <a:pt x="701044" y="599972"/>
                    <a:pt x="567831" y="599972"/>
                  </a:cubicBezTo>
                  <a:lnTo>
                    <a:pt x="306415" y="599972"/>
                  </a:lnTo>
                  <a:lnTo>
                    <a:pt x="306415" y="247761"/>
                  </a:lnTo>
                  <a:close/>
                  <a:moveTo>
                    <a:pt x="588665" y="1208404"/>
                  </a:moveTo>
                  <a:lnTo>
                    <a:pt x="306415" y="1208404"/>
                  </a:lnTo>
                  <a:lnTo>
                    <a:pt x="306415" y="841624"/>
                  </a:lnTo>
                  <a:lnTo>
                    <a:pt x="588665" y="841624"/>
                  </a:lnTo>
                  <a:cubicBezTo>
                    <a:pt x="736436" y="841624"/>
                    <a:pt x="823868" y="910384"/>
                    <a:pt x="823868" y="1026696"/>
                  </a:cubicBezTo>
                  <a:cubicBezTo>
                    <a:pt x="823868" y="1141613"/>
                    <a:pt x="738524" y="1208404"/>
                    <a:pt x="588665" y="1208404"/>
                  </a:cubicBez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endParaRPr>
            </a:p>
          </p:txBody>
        </p:sp>
      </p:grpSp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A30FC65E-0451-A46E-6256-4CBFC6AA2A27}"/>
              </a:ext>
            </a:extLst>
          </p:cNvPr>
          <p:cNvSpPr txBox="1">
            <a:spLocks/>
          </p:cNvSpPr>
          <p:nvPr/>
        </p:nvSpPr>
        <p:spPr>
          <a:xfrm>
            <a:off x="11582400" y="6371624"/>
            <a:ext cx="609600" cy="266700"/>
          </a:xfrm>
          <a:prstGeom prst="rect">
            <a:avLst/>
          </a:prstGeom>
        </p:spPr>
        <p:txBody>
          <a:bodyPr vert="horz" lIns="0" tIns="45718" rIns="0" bIns="45718" rtlCol="0" anchor="ctr"/>
          <a:lstStyle>
            <a:defPPr>
              <a:defRPr lang="en-US"/>
            </a:defPPr>
            <a:lvl1pPr marL="0" algn="r" defTabSz="914354" rtl="0" eaLnBrk="1" latinLnBrk="0" hangingPunct="1">
              <a:defRPr sz="900" b="1" i="0" kern="1200" cap="all" spc="0" baseline="0">
                <a:solidFill>
                  <a:schemeClr val="tx1"/>
                </a:solidFill>
                <a:latin typeface="Muli Black Roman" charset="0"/>
                <a:ea typeface="Muli Black Roman" charset="0"/>
                <a:cs typeface="Muli Black Roman" charset="0"/>
              </a:defRPr>
            </a:lvl1pPr>
            <a:lvl2pPr marL="45717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4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9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6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0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2191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0B873B-0331-7E4E-9211-E1D8275AB50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cs typeface="Arial" panose="020B0604020202020204" pitchFamily="34" charset="0"/>
              </a:rPr>
              <a:pPr marL="0" marR="0" lvl="0" indent="0" algn="ctr" defTabSz="121910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 pitchFamily="2" charset="77"/>
              <a:cs typeface="Arial" panose="020B0604020202020204" pitchFamily="34" charset="0"/>
            </a:endParaRPr>
          </a:p>
        </p:txBody>
      </p:sp>
      <p:pic>
        <p:nvPicPr>
          <p:cNvPr id="50" name="Picture 49" descr="A logo with blue dots&#10;&#10;AI-generated content may be incorrect.">
            <a:extLst>
              <a:ext uri="{FF2B5EF4-FFF2-40B4-BE49-F238E27FC236}">
                <a16:creationId xmlns:a16="http://schemas.microsoft.com/office/drawing/2014/main" id="{F4EA193E-6BB3-0AC5-F9AB-58C814D6D88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7172" y="6229671"/>
            <a:ext cx="1026158" cy="528342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4F20AF6-ECB2-D363-171C-6DB056F616B5}"/>
              </a:ext>
            </a:extLst>
          </p:cNvPr>
          <p:cNvSpPr/>
          <p:nvPr/>
        </p:nvSpPr>
        <p:spPr>
          <a:xfrm>
            <a:off x="749079" y="1988052"/>
            <a:ext cx="10670536" cy="3830042"/>
          </a:xfrm>
          <a:prstGeom prst="rect">
            <a:avLst/>
          </a:prstGeom>
          <a:solidFill>
            <a:schemeClr val="accent1">
              <a:lumMod val="20000"/>
              <a:lumOff val="80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Montserrat" pitchFamily="2" charset="77"/>
              <a:ea typeface="+mn-ea"/>
              <a:cs typeface="+mn-cs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DB5B543-131A-340C-5FEE-AEB4457B5ABE}"/>
              </a:ext>
            </a:extLst>
          </p:cNvPr>
          <p:cNvSpPr/>
          <p:nvPr/>
        </p:nvSpPr>
        <p:spPr>
          <a:xfrm>
            <a:off x="685800" y="158750"/>
            <a:ext cx="1854200" cy="241300"/>
          </a:xfrm>
          <a:prstGeom prst="roundRect">
            <a:avLst/>
          </a:prstGeom>
          <a:solidFill>
            <a:srgbClr val="2B9CB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Global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Content Placeholder 5">
            <a:extLst>
              <a:ext uri="{FF2B5EF4-FFF2-40B4-BE49-F238E27FC236}">
                <a16:creationId xmlns:a16="http://schemas.microsoft.com/office/drawing/2014/main" id="{8990F02B-4F55-9A09-96FA-CA500B67F95B}"/>
              </a:ext>
            </a:extLst>
          </p:cNvPr>
          <p:cNvGraphicFramePr>
            <a:graphicFrameLocks/>
          </p:cNvGraphicFramePr>
          <p:nvPr/>
        </p:nvGraphicFramePr>
        <p:xfrm>
          <a:off x="838200" y="1825625"/>
          <a:ext cx="10515600" cy="3992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414404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35C0A7-6618-F285-F194-3BBFD58B9B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02E3A9AB-1590-4715-8C0E-D1F63AF5833D}"/>
              </a:ext>
            </a:extLst>
          </p:cNvPr>
          <p:cNvSpPr/>
          <p:nvPr/>
        </p:nvSpPr>
        <p:spPr>
          <a:xfrm rot="5400000">
            <a:off x="4381500" y="-952500"/>
            <a:ext cx="3429000" cy="12192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 pitchFamily="2" charset="77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2E7F1BC-086E-EA86-ADA1-25F1E3229E3F}"/>
              </a:ext>
            </a:extLst>
          </p:cNvPr>
          <p:cNvSpPr/>
          <p:nvPr/>
        </p:nvSpPr>
        <p:spPr>
          <a:xfrm>
            <a:off x="609600" y="1408937"/>
            <a:ext cx="10972800" cy="4521587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ontserrat" pitchFamily="2" charset="77"/>
              <a:ea typeface="+mn-ea"/>
              <a:cs typeface="+mn-cs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184846B-B1A2-059B-E64B-024D4D522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654145" cy="1325563"/>
          </a:xfrm>
        </p:spPr>
        <p:txBody>
          <a:bodyPr lIns="630936" tIns="45720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Social Media: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Women are more likely to get news on TikTok, Instagram and Pinterest while men are more likely to use YouTube, X and Telegram</a:t>
            </a:r>
            <a:endParaRPr lang="en-US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Footer Placeholder 25">
            <a:extLst>
              <a:ext uri="{FF2B5EF4-FFF2-40B4-BE49-F238E27FC236}">
                <a16:creationId xmlns:a16="http://schemas.microsoft.com/office/drawing/2014/main" id="{88BED3C8-8579-506D-BFD1-A96FDB43260D}"/>
              </a:ext>
            </a:extLst>
          </p:cNvPr>
          <p:cNvSpPr txBox="1">
            <a:spLocks/>
          </p:cNvSpPr>
          <p:nvPr/>
        </p:nvSpPr>
        <p:spPr>
          <a:xfrm>
            <a:off x="1709656" y="6263045"/>
            <a:ext cx="9039886" cy="266700"/>
          </a:xfrm>
          <a:prstGeom prst="rect">
            <a:avLst/>
          </a:prstGeom>
        </p:spPr>
        <p:txBody>
          <a:bodyPr lIns="0" t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QSocialMedia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. You said you get at least some of your news from social media. Which social media platforms, if any, do you use to find news?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085681B-D503-A17C-5EA7-9AE8923CDBFC}"/>
              </a:ext>
            </a:extLst>
          </p:cNvPr>
          <p:cNvSpPr/>
          <p:nvPr/>
        </p:nvSpPr>
        <p:spPr>
          <a:xfrm>
            <a:off x="609599" y="1408937"/>
            <a:ext cx="5486401" cy="5808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0" rIns="0" bIns="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Which social media platforms do you use to find news?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E2A05C8-C614-39F8-14B0-87948261392B}"/>
              </a:ext>
            </a:extLst>
          </p:cNvPr>
          <p:cNvSpPr/>
          <p:nvPr/>
        </p:nvSpPr>
        <p:spPr>
          <a:xfrm>
            <a:off x="5919900" y="1429671"/>
            <a:ext cx="5662500" cy="4113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182880" bIns="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1273BE"/>
                </a:solidFill>
                <a:effectLst/>
                <a:uLnTx/>
                <a:uFillTx/>
                <a:latin typeface="Montserrat" pitchFamily="2" charset="77"/>
                <a:ea typeface="+mn-ea"/>
                <a:cs typeface="Poppins" pitchFamily="2" charset="77"/>
                <a:sym typeface="Arial"/>
              </a:rPr>
              <a:t>●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C3C6D6"/>
                </a:solidFill>
                <a:effectLst/>
                <a:uLnTx/>
                <a:uFillTx/>
                <a:latin typeface="Montserrat" pitchFamily="2" charset="77"/>
                <a:ea typeface="+mn-ea"/>
                <a:cs typeface="Poppins" pitchFamily="2" charset="77"/>
                <a:sym typeface="Arial"/>
              </a:rPr>
              <a:t>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Men  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27AF9E"/>
                </a:solidFill>
                <a:effectLst/>
                <a:uLnTx/>
                <a:uFillTx/>
                <a:latin typeface="Montserrat" pitchFamily="2" charset="77"/>
                <a:ea typeface="+mn-ea"/>
                <a:cs typeface="Poppins" pitchFamily="2" charset="77"/>
                <a:sym typeface="Arial"/>
              </a:rPr>
              <a:t>●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Montserrat" pitchFamily="2" charset="77"/>
                <a:ea typeface="+mn-ea"/>
                <a:cs typeface="Poppins" pitchFamily="2" charset="77"/>
                <a:sym typeface="Arial"/>
              </a:rPr>
              <a:t>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Women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9A47EFD-6343-ECE0-D1D8-5C1A618DC3BB}"/>
              </a:ext>
            </a:extLst>
          </p:cNvPr>
          <p:cNvGrpSpPr>
            <a:grpSpLocks noChangeAspect="1"/>
          </p:cNvGrpSpPr>
          <p:nvPr/>
        </p:nvGrpSpPr>
        <p:grpSpPr>
          <a:xfrm>
            <a:off x="10759440" y="6409148"/>
            <a:ext cx="822960" cy="191652"/>
            <a:chOff x="-1447995" y="4326965"/>
            <a:chExt cx="6315484" cy="1470760"/>
          </a:xfrm>
          <a:solidFill>
            <a:schemeClr val="bg1"/>
          </a:solidFill>
        </p:grpSpPr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22BCCDBE-6050-2F52-1E11-9CD9808B413A}"/>
                </a:ext>
              </a:extLst>
            </p:cNvPr>
            <p:cNvSpPr/>
            <p:nvPr/>
          </p:nvSpPr>
          <p:spPr>
            <a:xfrm>
              <a:off x="3824651" y="4701952"/>
              <a:ext cx="1042838" cy="1082415"/>
            </a:xfrm>
            <a:custGeom>
              <a:avLst/>
              <a:gdLst>
                <a:gd name="connsiteX0" fmla="*/ 614052 w 1042838"/>
                <a:gd name="connsiteY0" fmla="*/ 0 h 1082415"/>
                <a:gd name="connsiteX1" fmla="*/ 283218 w 1042838"/>
                <a:gd name="connsiteY1" fmla="*/ 147701 h 1082415"/>
                <a:gd name="connsiteX2" fmla="*/ 147332 w 1042838"/>
                <a:gd name="connsiteY2" fmla="*/ 11710 h 1082415"/>
                <a:gd name="connsiteX3" fmla="*/ 0 w 1042838"/>
                <a:gd name="connsiteY3" fmla="*/ 11710 h 1082415"/>
                <a:gd name="connsiteX4" fmla="*/ 0 w 1042838"/>
                <a:gd name="connsiteY4" fmla="*/ 1082415 h 1082415"/>
                <a:gd name="connsiteX5" fmla="*/ 291545 w 1042838"/>
                <a:gd name="connsiteY5" fmla="*/ 1082415 h 1082415"/>
                <a:gd name="connsiteX6" fmla="*/ 291545 w 1042838"/>
                <a:gd name="connsiteY6" fmla="*/ 535385 h 1082415"/>
                <a:gd name="connsiteX7" fmla="*/ 535373 w 1042838"/>
                <a:gd name="connsiteY7" fmla="*/ 241652 h 1082415"/>
                <a:gd name="connsiteX8" fmla="*/ 751294 w 1042838"/>
                <a:gd name="connsiteY8" fmla="*/ 518731 h 1082415"/>
                <a:gd name="connsiteX9" fmla="*/ 751294 w 1042838"/>
                <a:gd name="connsiteY9" fmla="*/ 1082364 h 1082415"/>
                <a:gd name="connsiteX10" fmla="*/ 1042839 w 1042838"/>
                <a:gd name="connsiteY10" fmla="*/ 1082364 h 1082415"/>
                <a:gd name="connsiteX11" fmla="*/ 1042839 w 1042838"/>
                <a:gd name="connsiteY11" fmla="*/ 489559 h 1082415"/>
                <a:gd name="connsiteX12" fmla="*/ 614052 w 1042838"/>
                <a:gd name="connsiteY12" fmla="*/ 0 h 10824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42838" h="1082415">
                  <a:moveTo>
                    <a:pt x="614052" y="0"/>
                  </a:moveTo>
                  <a:cubicBezTo>
                    <a:pt x="449628" y="0"/>
                    <a:pt x="351923" y="62428"/>
                    <a:pt x="283218" y="147701"/>
                  </a:cubicBezTo>
                  <a:lnTo>
                    <a:pt x="147332" y="11710"/>
                  </a:lnTo>
                  <a:lnTo>
                    <a:pt x="0" y="11710"/>
                  </a:lnTo>
                  <a:lnTo>
                    <a:pt x="0" y="1082415"/>
                  </a:lnTo>
                  <a:lnTo>
                    <a:pt x="291545" y="1082415"/>
                  </a:lnTo>
                  <a:lnTo>
                    <a:pt x="291545" y="535385"/>
                  </a:lnTo>
                  <a:cubicBezTo>
                    <a:pt x="291545" y="349981"/>
                    <a:pt x="377060" y="241652"/>
                    <a:pt x="535373" y="241652"/>
                  </a:cubicBezTo>
                  <a:cubicBezTo>
                    <a:pt x="684519" y="241652"/>
                    <a:pt x="751294" y="337494"/>
                    <a:pt x="751294" y="518731"/>
                  </a:cubicBezTo>
                  <a:lnTo>
                    <a:pt x="751294" y="1082364"/>
                  </a:lnTo>
                  <a:lnTo>
                    <a:pt x="1042839" y="1082364"/>
                  </a:lnTo>
                  <a:lnTo>
                    <a:pt x="1042839" y="489559"/>
                  </a:lnTo>
                  <a:cubicBezTo>
                    <a:pt x="1042839" y="122925"/>
                    <a:pt x="845059" y="0"/>
                    <a:pt x="614052" y="0"/>
                  </a:cubicBez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endParaRPr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49FD32B9-A4A6-729E-9B73-AF68A052D18A}"/>
                </a:ext>
              </a:extLst>
            </p:cNvPr>
            <p:cNvSpPr/>
            <p:nvPr/>
          </p:nvSpPr>
          <p:spPr>
            <a:xfrm>
              <a:off x="1575257" y="4699868"/>
              <a:ext cx="999106" cy="1097857"/>
            </a:xfrm>
            <a:custGeom>
              <a:avLst/>
              <a:gdLst>
                <a:gd name="connsiteX0" fmla="*/ 561013 w 999106"/>
                <a:gd name="connsiteY0" fmla="*/ 428412 h 1097857"/>
                <a:gd name="connsiteX1" fmla="*/ 505041 w 999106"/>
                <a:gd name="connsiteY1" fmla="*/ 421704 h 1097857"/>
                <a:gd name="connsiteX2" fmla="*/ 301940 w 999106"/>
                <a:gd name="connsiteY2" fmla="*/ 321255 h 1097857"/>
                <a:gd name="connsiteX3" fmla="*/ 488885 w 999106"/>
                <a:gd name="connsiteY3" fmla="*/ 208319 h 1097857"/>
                <a:gd name="connsiteX4" fmla="*/ 703387 w 999106"/>
                <a:gd name="connsiteY4" fmla="*/ 345815 h 1097857"/>
                <a:gd name="connsiteX5" fmla="*/ 982461 w 999106"/>
                <a:gd name="connsiteY5" fmla="*/ 345815 h 1097857"/>
                <a:gd name="connsiteX6" fmla="*/ 494684 w 999106"/>
                <a:gd name="connsiteY6" fmla="*/ 0 h 1097857"/>
                <a:gd name="connsiteX7" fmla="*/ 22891 w 999106"/>
                <a:gd name="connsiteY7" fmla="*/ 350612 h 1097857"/>
                <a:gd name="connsiteX8" fmla="*/ 450710 w 999106"/>
                <a:gd name="connsiteY8" fmla="*/ 654258 h 1097857"/>
                <a:gd name="connsiteX9" fmla="*/ 504735 w 999106"/>
                <a:gd name="connsiteY9" fmla="*/ 660966 h 1097857"/>
                <a:gd name="connsiteX10" fmla="*/ 713807 w 999106"/>
                <a:gd name="connsiteY10" fmla="*/ 763517 h 1097857"/>
                <a:gd name="connsiteX11" fmla="*/ 519936 w 999106"/>
                <a:gd name="connsiteY11" fmla="*/ 887455 h 1097857"/>
                <a:gd name="connsiteX12" fmla="*/ 276961 w 999106"/>
                <a:gd name="connsiteY12" fmla="*/ 729134 h 1097857"/>
                <a:gd name="connsiteX13" fmla="*/ 0 w 999106"/>
                <a:gd name="connsiteY13" fmla="*/ 729134 h 1097857"/>
                <a:gd name="connsiteX14" fmla="*/ 511177 w 999106"/>
                <a:gd name="connsiteY14" fmla="*/ 1097858 h 1097857"/>
                <a:gd name="connsiteX15" fmla="*/ 999107 w 999106"/>
                <a:gd name="connsiteY15" fmla="*/ 737868 h 1097857"/>
                <a:gd name="connsiteX16" fmla="*/ 561013 w 999106"/>
                <a:gd name="connsiteY16" fmla="*/ 428412 h 1097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999106" h="1097857">
                  <a:moveTo>
                    <a:pt x="561013" y="428412"/>
                  </a:moveTo>
                  <a:lnTo>
                    <a:pt x="505041" y="421704"/>
                  </a:lnTo>
                  <a:cubicBezTo>
                    <a:pt x="374928" y="406114"/>
                    <a:pt x="301940" y="391837"/>
                    <a:pt x="301940" y="321255"/>
                  </a:cubicBezTo>
                  <a:cubicBezTo>
                    <a:pt x="301940" y="249972"/>
                    <a:pt x="376869" y="208319"/>
                    <a:pt x="488885" y="208319"/>
                  </a:cubicBezTo>
                  <a:cubicBezTo>
                    <a:pt x="613899" y="208319"/>
                    <a:pt x="695080" y="260401"/>
                    <a:pt x="703387" y="345815"/>
                  </a:cubicBezTo>
                  <a:lnTo>
                    <a:pt x="982461" y="345815"/>
                  </a:lnTo>
                  <a:cubicBezTo>
                    <a:pt x="967877" y="127072"/>
                    <a:pt x="770149" y="0"/>
                    <a:pt x="494684" y="0"/>
                  </a:cubicBezTo>
                  <a:cubicBezTo>
                    <a:pt x="208136" y="0"/>
                    <a:pt x="22891" y="137501"/>
                    <a:pt x="22891" y="350612"/>
                  </a:cubicBezTo>
                  <a:cubicBezTo>
                    <a:pt x="22891" y="563015"/>
                    <a:pt x="206901" y="623996"/>
                    <a:pt x="450710" y="654258"/>
                  </a:cubicBezTo>
                  <a:lnTo>
                    <a:pt x="504735" y="660966"/>
                  </a:lnTo>
                  <a:cubicBezTo>
                    <a:pt x="659629" y="680193"/>
                    <a:pt x="713807" y="693572"/>
                    <a:pt x="713807" y="763517"/>
                  </a:cubicBezTo>
                  <a:cubicBezTo>
                    <a:pt x="713807" y="847860"/>
                    <a:pt x="640819" y="887455"/>
                    <a:pt x="519936" y="887455"/>
                  </a:cubicBezTo>
                  <a:cubicBezTo>
                    <a:pt x="366621" y="887455"/>
                    <a:pt x="287382" y="822868"/>
                    <a:pt x="276961" y="729134"/>
                  </a:cubicBezTo>
                  <a:lnTo>
                    <a:pt x="0" y="729134"/>
                  </a:lnTo>
                  <a:cubicBezTo>
                    <a:pt x="12477" y="958273"/>
                    <a:pt x="214368" y="1097858"/>
                    <a:pt x="511177" y="1097858"/>
                  </a:cubicBezTo>
                  <a:cubicBezTo>
                    <a:pt x="799291" y="1097858"/>
                    <a:pt x="999107" y="966332"/>
                    <a:pt x="999107" y="737868"/>
                  </a:cubicBezTo>
                  <a:cubicBezTo>
                    <a:pt x="999107" y="519967"/>
                    <a:pt x="811888" y="458476"/>
                    <a:pt x="561013" y="428412"/>
                  </a:cubicBez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endParaRPr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9A3B2569-822D-8C9A-074F-895B94377945}"/>
                </a:ext>
              </a:extLst>
            </p:cNvPr>
            <p:cNvSpPr/>
            <p:nvPr/>
          </p:nvSpPr>
          <p:spPr>
            <a:xfrm>
              <a:off x="2620515" y="4701952"/>
              <a:ext cx="1128182" cy="1095768"/>
            </a:xfrm>
            <a:custGeom>
              <a:avLst/>
              <a:gdLst>
                <a:gd name="connsiteX0" fmla="*/ 564094 w 1128182"/>
                <a:gd name="connsiteY0" fmla="*/ 0 h 1095768"/>
                <a:gd name="connsiteX1" fmla="*/ 0 w 1128182"/>
                <a:gd name="connsiteY1" fmla="*/ 547871 h 1095768"/>
                <a:gd name="connsiteX2" fmla="*/ 564094 w 1128182"/>
                <a:gd name="connsiteY2" fmla="*/ 1095768 h 1095768"/>
                <a:gd name="connsiteX3" fmla="*/ 1128182 w 1128182"/>
                <a:gd name="connsiteY3" fmla="*/ 547871 h 1095768"/>
                <a:gd name="connsiteX4" fmla="*/ 564094 w 1128182"/>
                <a:gd name="connsiteY4" fmla="*/ 0 h 1095768"/>
                <a:gd name="connsiteX5" fmla="*/ 564094 w 1128182"/>
                <a:gd name="connsiteY5" fmla="*/ 856200 h 1095768"/>
                <a:gd name="connsiteX6" fmla="*/ 295860 w 1128182"/>
                <a:gd name="connsiteY6" fmla="*/ 547871 h 1095768"/>
                <a:gd name="connsiteX7" fmla="*/ 564094 w 1128182"/>
                <a:gd name="connsiteY7" fmla="*/ 239568 h 1095768"/>
                <a:gd name="connsiteX8" fmla="*/ 834409 w 1128182"/>
                <a:gd name="connsiteY8" fmla="*/ 547871 h 1095768"/>
                <a:gd name="connsiteX9" fmla="*/ 564094 w 1128182"/>
                <a:gd name="connsiteY9" fmla="*/ 856200 h 10957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28182" h="1095768">
                  <a:moveTo>
                    <a:pt x="564094" y="0"/>
                  </a:moveTo>
                  <a:cubicBezTo>
                    <a:pt x="222732" y="0"/>
                    <a:pt x="0" y="218742"/>
                    <a:pt x="0" y="547871"/>
                  </a:cubicBezTo>
                  <a:cubicBezTo>
                    <a:pt x="0" y="877026"/>
                    <a:pt x="222732" y="1095768"/>
                    <a:pt x="564094" y="1095768"/>
                  </a:cubicBezTo>
                  <a:cubicBezTo>
                    <a:pt x="905456" y="1095768"/>
                    <a:pt x="1128182" y="879109"/>
                    <a:pt x="1128182" y="547871"/>
                  </a:cubicBezTo>
                  <a:cubicBezTo>
                    <a:pt x="1128182" y="218742"/>
                    <a:pt x="905456" y="0"/>
                    <a:pt x="564094" y="0"/>
                  </a:cubicBezTo>
                  <a:close/>
                  <a:moveTo>
                    <a:pt x="564094" y="856200"/>
                  </a:moveTo>
                  <a:cubicBezTo>
                    <a:pt x="395768" y="856200"/>
                    <a:pt x="295860" y="729128"/>
                    <a:pt x="295860" y="547871"/>
                  </a:cubicBezTo>
                  <a:cubicBezTo>
                    <a:pt x="295860" y="366660"/>
                    <a:pt x="395768" y="239568"/>
                    <a:pt x="564094" y="239568"/>
                  </a:cubicBezTo>
                  <a:cubicBezTo>
                    <a:pt x="732420" y="239568"/>
                    <a:pt x="834409" y="366660"/>
                    <a:pt x="834409" y="547871"/>
                  </a:cubicBezTo>
                  <a:cubicBezTo>
                    <a:pt x="834409" y="729128"/>
                    <a:pt x="732420" y="856200"/>
                    <a:pt x="564094" y="856200"/>
                  </a:cubicBez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endParaRPr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13434748-EB59-DDEA-4394-EE0C166C4466}"/>
                </a:ext>
              </a:extLst>
            </p:cNvPr>
            <p:cNvSpPr/>
            <p:nvPr/>
          </p:nvSpPr>
          <p:spPr>
            <a:xfrm>
              <a:off x="911892" y="4713661"/>
              <a:ext cx="650736" cy="1070654"/>
            </a:xfrm>
            <a:custGeom>
              <a:avLst/>
              <a:gdLst>
                <a:gd name="connsiteX0" fmla="*/ 292506 w 650736"/>
                <a:gd name="connsiteY0" fmla="*/ 163367 h 1070654"/>
                <a:gd name="connsiteX1" fmla="*/ 129349 w 650736"/>
                <a:gd name="connsiteY1" fmla="*/ 0 h 1070654"/>
                <a:gd name="connsiteX2" fmla="*/ 0 w 650736"/>
                <a:gd name="connsiteY2" fmla="*/ 6 h 1070654"/>
                <a:gd name="connsiteX3" fmla="*/ 223 w 650736"/>
                <a:gd name="connsiteY3" fmla="*/ 1070655 h 1070654"/>
                <a:gd name="connsiteX4" fmla="*/ 290768 w 650736"/>
                <a:gd name="connsiteY4" fmla="*/ 1070655 h 1070654"/>
                <a:gd name="connsiteX5" fmla="*/ 290768 w 650736"/>
                <a:gd name="connsiteY5" fmla="*/ 545788 h 1070654"/>
                <a:gd name="connsiteX6" fmla="*/ 532222 w 650736"/>
                <a:gd name="connsiteY6" fmla="*/ 266651 h 1070654"/>
                <a:gd name="connsiteX7" fmla="*/ 650737 w 650736"/>
                <a:gd name="connsiteY7" fmla="*/ 266651 h 1070654"/>
                <a:gd name="connsiteX8" fmla="*/ 650737 w 650736"/>
                <a:gd name="connsiteY8" fmla="*/ 0 h 1070654"/>
                <a:gd name="connsiteX9" fmla="*/ 598844 w 650736"/>
                <a:gd name="connsiteY9" fmla="*/ 0 h 1070654"/>
                <a:gd name="connsiteX10" fmla="*/ 292506 w 650736"/>
                <a:gd name="connsiteY10" fmla="*/ 163367 h 10706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50736" h="1070654">
                  <a:moveTo>
                    <a:pt x="292506" y="163367"/>
                  </a:moveTo>
                  <a:lnTo>
                    <a:pt x="129349" y="0"/>
                  </a:lnTo>
                  <a:lnTo>
                    <a:pt x="0" y="6"/>
                  </a:lnTo>
                  <a:lnTo>
                    <a:pt x="223" y="1070655"/>
                  </a:lnTo>
                  <a:lnTo>
                    <a:pt x="290768" y="1070655"/>
                  </a:lnTo>
                  <a:lnTo>
                    <a:pt x="290768" y="545788"/>
                  </a:lnTo>
                  <a:cubicBezTo>
                    <a:pt x="290768" y="383319"/>
                    <a:pt x="357390" y="266651"/>
                    <a:pt x="532222" y="266651"/>
                  </a:cubicBezTo>
                  <a:lnTo>
                    <a:pt x="650737" y="266651"/>
                  </a:lnTo>
                  <a:lnTo>
                    <a:pt x="650737" y="0"/>
                  </a:lnTo>
                  <a:lnTo>
                    <a:pt x="598844" y="0"/>
                  </a:lnTo>
                  <a:cubicBezTo>
                    <a:pt x="432320" y="0"/>
                    <a:pt x="346913" y="67524"/>
                    <a:pt x="292506" y="163367"/>
                  </a:cubicBez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endParaRPr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DB7C0D9D-8AFA-6933-7C9F-854E20C5231F}"/>
                </a:ext>
              </a:extLst>
            </p:cNvPr>
            <p:cNvSpPr/>
            <p:nvPr/>
          </p:nvSpPr>
          <p:spPr>
            <a:xfrm>
              <a:off x="-241217" y="4713636"/>
              <a:ext cx="1026917" cy="1084071"/>
            </a:xfrm>
            <a:custGeom>
              <a:avLst/>
              <a:gdLst>
                <a:gd name="connsiteX0" fmla="*/ 736577 w 1026917"/>
                <a:gd name="connsiteY0" fmla="*/ 25 h 1084071"/>
                <a:gd name="connsiteX1" fmla="*/ 736577 w 1026917"/>
                <a:gd name="connsiteY1" fmla="*/ 536200 h 1084071"/>
                <a:gd name="connsiteX2" fmla="*/ 497090 w 1026917"/>
                <a:gd name="connsiteY2" fmla="*/ 840356 h 1084071"/>
                <a:gd name="connsiteX3" fmla="*/ 291545 w 1026917"/>
                <a:gd name="connsiteY3" fmla="*/ 554969 h 1084071"/>
                <a:gd name="connsiteX4" fmla="*/ 291545 w 1026917"/>
                <a:gd name="connsiteY4" fmla="*/ 6 h 1084071"/>
                <a:gd name="connsiteX5" fmla="*/ 0 w 1026917"/>
                <a:gd name="connsiteY5" fmla="*/ 0 h 1084071"/>
                <a:gd name="connsiteX6" fmla="*/ 0 w 1026917"/>
                <a:gd name="connsiteY6" fmla="*/ 594531 h 1084071"/>
                <a:gd name="connsiteX7" fmla="*/ 419767 w 1026917"/>
                <a:gd name="connsiteY7" fmla="*/ 1084071 h 1084071"/>
                <a:gd name="connsiteX8" fmla="*/ 739295 w 1026917"/>
                <a:gd name="connsiteY8" fmla="*/ 939154 h 1084071"/>
                <a:gd name="connsiteX9" fmla="*/ 870560 w 1026917"/>
                <a:gd name="connsiteY9" fmla="*/ 1070680 h 1084071"/>
                <a:gd name="connsiteX10" fmla="*/ 1026918 w 1026917"/>
                <a:gd name="connsiteY10" fmla="*/ 1070680 h 1084071"/>
                <a:gd name="connsiteX11" fmla="*/ 1026186 w 1026917"/>
                <a:gd name="connsiteY11" fmla="*/ 25 h 1084071"/>
                <a:gd name="connsiteX12" fmla="*/ 736577 w 1026917"/>
                <a:gd name="connsiteY12" fmla="*/ 25 h 10840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26917" h="1084071">
                  <a:moveTo>
                    <a:pt x="736577" y="25"/>
                  </a:moveTo>
                  <a:lnTo>
                    <a:pt x="736577" y="536200"/>
                  </a:lnTo>
                  <a:cubicBezTo>
                    <a:pt x="736577" y="734116"/>
                    <a:pt x="653175" y="840356"/>
                    <a:pt x="497090" y="840356"/>
                  </a:cubicBezTo>
                  <a:cubicBezTo>
                    <a:pt x="350115" y="840356"/>
                    <a:pt x="291545" y="746603"/>
                    <a:pt x="291545" y="554969"/>
                  </a:cubicBezTo>
                  <a:lnTo>
                    <a:pt x="291545" y="6"/>
                  </a:lnTo>
                  <a:lnTo>
                    <a:pt x="0" y="0"/>
                  </a:lnTo>
                  <a:lnTo>
                    <a:pt x="0" y="594531"/>
                  </a:lnTo>
                  <a:cubicBezTo>
                    <a:pt x="0" y="973684"/>
                    <a:pt x="203998" y="1084071"/>
                    <a:pt x="419767" y="1084071"/>
                  </a:cubicBezTo>
                  <a:cubicBezTo>
                    <a:pt x="576590" y="1084071"/>
                    <a:pt x="674499" y="1024428"/>
                    <a:pt x="739295" y="939154"/>
                  </a:cubicBezTo>
                  <a:lnTo>
                    <a:pt x="870560" y="1070680"/>
                  </a:lnTo>
                  <a:lnTo>
                    <a:pt x="1026918" y="1070680"/>
                  </a:lnTo>
                  <a:lnTo>
                    <a:pt x="1026186" y="25"/>
                  </a:lnTo>
                  <a:lnTo>
                    <a:pt x="736577" y="25"/>
                  </a:ln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endParaRPr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317ADFE6-3B3B-2B16-F10B-99EB2586F92D}"/>
                </a:ext>
              </a:extLst>
            </p:cNvPr>
            <p:cNvSpPr/>
            <p:nvPr/>
          </p:nvSpPr>
          <p:spPr>
            <a:xfrm>
              <a:off x="-1447995" y="4326965"/>
              <a:ext cx="1138596" cy="1457401"/>
            </a:xfrm>
            <a:custGeom>
              <a:avLst/>
              <a:gdLst>
                <a:gd name="connsiteX0" fmla="*/ 817617 w 1138596"/>
                <a:gd name="connsiteY0" fmla="*/ 706358 h 1457401"/>
                <a:gd name="connsiteX1" fmla="*/ 1086557 w 1138596"/>
                <a:gd name="connsiteY1" fmla="*/ 385403 h 1457401"/>
                <a:gd name="connsiteX2" fmla="*/ 553693 w 1138596"/>
                <a:gd name="connsiteY2" fmla="*/ 0 h 1457401"/>
                <a:gd name="connsiteX3" fmla="*/ 0 w 1138596"/>
                <a:gd name="connsiteY3" fmla="*/ 0 h 1457401"/>
                <a:gd name="connsiteX4" fmla="*/ 0 w 1138596"/>
                <a:gd name="connsiteY4" fmla="*/ 1457402 h 1457401"/>
                <a:gd name="connsiteX5" fmla="*/ 580753 w 1138596"/>
                <a:gd name="connsiteY5" fmla="*/ 1457351 h 1457401"/>
                <a:gd name="connsiteX6" fmla="*/ 1138596 w 1138596"/>
                <a:gd name="connsiteY6" fmla="*/ 1043706 h 1457401"/>
                <a:gd name="connsiteX7" fmla="*/ 817617 w 1138596"/>
                <a:gd name="connsiteY7" fmla="*/ 706358 h 1457401"/>
                <a:gd name="connsiteX8" fmla="*/ 306415 w 1138596"/>
                <a:gd name="connsiteY8" fmla="*/ 247761 h 1457401"/>
                <a:gd name="connsiteX9" fmla="*/ 567831 w 1138596"/>
                <a:gd name="connsiteY9" fmla="*/ 247761 h 1457401"/>
                <a:gd name="connsiteX10" fmla="*/ 780143 w 1138596"/>
                <a:gd name="connsiteY10" fmla="*/ 422908 h 1457401"/>
                <a:gd name="connsiteX11" fmla="*/ 567831 w 1138596"/>
                <a:gd name="connsiteY11" fmla="*/ 599972 h 1457401"/>
                <a:gd name="connsiteX12" fmla="*/ 306415 w 1138596"/>
                <a:gd name="connsiteY12" fmla="*/ 599972 h 1457401"/>
                <a:gd name="connsiteX13" fmla="*/ 306415 w 1138596"/>
                <a:gd name="connsiteY13" fmla="*/ 247761 h 1457401"/>
                <a:gd name="connsiteX14" fmla="*/ 588665 w 1138596"/>
                <a:gd name="connsiteY14" fmla="*/ 1208404 h 1457401"/>
                <a:gd name="connsiteX15" fmla="*/ 306415 w 1138596"/>
                <a:gd name="connsiteY15" fmla="*/ 1208404 h 1457401"/>
                <a:gd name="connsiteX16" fmla="*/ 306415 w 1138596"/>
                <a:gd name="connsiteY16" fmla="*/ 841624 h 1457401"/>
                <a:gd name="connsiteX17" fmla="*/ 588665 w 1138596"/>
                <a:gd name="connsiteY17" fmla="*/ 841624 h 1457401"/>
                <a:gd name="connsiteX18" fmla="*/ 823868 w 1138596"/>
                <a:gd name="connsiteY18" fmla="*/ 1026696 h 1457401"/>
                <a:gd name="connsiteX19" fmla="*/ 588665 w 1138596"/>
                <a:gd name="connsiteY19" fmla="*/ 1208404 h 1457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138596" h="1457401">
                  <a:moveTo>
                    <a:pt x="817617" y="706358"/>
                  </a:moveTo>
                  <a:cubicBezTo>
                    <a:pt x="978317" y="670937"/>
                    <a:pt x="1086557" y="568717"/>
                    <a:pt x="1086557" y="385403"/>
                  </a:cubicBezTo>
                  <a:cubicBezTo>
                    <a:pt x="1086557" y="141662"/>
                    <a:pt x="890892" y="0"/>
                    <a:pt x="553693" y="0"/>
                  </a:cubicBezTo>
                  <a:lnTo>
                    <a:pt x="0" y="0"/>
                  </a:lnTo>
                  <a:lnTo>
                    <a:pt x="0" y="1457402"/>
                  </a:lnTo>
                  <a:lnTo>
                    <a:pt x="580753" y="1457351"/>
                  </a:lnTo>
                  <a:cubicBezTo>
                    <a:pt x="938761" y="1457351"/>
                    <a:pt x="1138596" y="1297851"/>
                    <a:pt x="1138596" y="1043706"/>
                  </a:cubicBezTo>
                  <a:cubicBezTo>
                    <a:pt x="1138596" y="835367"/>
                    <a:pt x="1003435" y="731351"/>
                    <a:pt x="817617" y="706358"/>
                  </a:cubicBezTo>
                  <a:close/>
                  <a:moveTo>
                    <a:pt x="306415" y="247761"/>
                  </a:moveTo>
                  <a:lnTo>
                    <a:pt x="567831" y="247761"/>
                  </a:lnTo>
                  <a:cubicBezTo>
                    <a:pt x="703132" y="247761"/>
                    <a:pt x="780143" y="314578"/>
                    <a:pt x="780143" y="422908"/>
                  </a:cubicBezTo>
                  <a:cubicBezTo>
                    <a:pt x="780143" y="531212"/>
                    <a:pt x="701044" y="599972"/>
                    <a:pt x="567831" y="599972"/>
                  </a:cubicBezTo>
                  <a:lnTo>
                    <a:pt x="306415" y="599972"/>
                  </a:lnTo>
                  <a:lnTo>
                    <a:pt x="306415" y="247761"/>
                  </a:lnTo>
                  <a:close/>
                  <a:moveTo>
                    <a:pt x="588665" y="1208404"/>
                  </a:moveTo>
                  <a:lnTo>
                    <a:pt x="306415" y="1208404"/>
                  </a:lnTo>
                  <a:lnTo>
                    <a:pt x="306415" y="841624"/>
                  </a:lnTo>
                  <a:lnTo>
                    <a:pt x="588665" y="841624"/>
                  </a:lnTo>
                  <a:cubicBezTo>
                    <a:pt x="736436" y="841624"/>
                    <a:pt x="823868" y="910384"/>
                    <a:pt x="823868" y="1026696"/>
                  </a:cubicBezTo>
                  <a:cubicBezTo>
                    <a:pt x="823868" y="1141613"/>
                    <a:pt x="738524" y="1208404"/>
                    <a:pt x="588665" y="1208404"/>
                  </a:cubicBez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endParaRPr>
            </a:p>
          </p:txBody>
        </p:sp>
      </p:grpSp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4D8D18C5-74D0-8D01-7F6C-2204288CD04E}"/>
              </a:ext>
            </a:extLst>
          </p:cNvPr>
          <p:cNvSpPr txBox="1">
            <a:spLocks/>
          </p:cNvSpPr>
          <p:nvPr/>
        </p:nvSpPr>
        <p:spPr>
          <a:xfrm>
            <a:off x="11582400" y="6371624"/>
            <a:ext cx="609600" cy="266700"/>
          </a:xfrm>
          <a:prstGeom prst="rect">
            <a:avLst/>
          </a:prstGeom>
        </p:spPr>
        <p:txBody>
          <a:bodyPr vert="horz" lIns="0" tIns="45718" rIns="0" bIns="45718" rtlCol="0" anchor="ctr"/>
          <a:lstStyle>
            <a:defPPr>
              <a:defRPr lang="en-US"/>
            </a:defPPr>
            <a:lvl1pPr marL="0" algn="r" defTabSz="914354" rtl="0" eaLnBrk="1" latinLnBrk="0" hangingPunct="1">
              <a:defRPr sz="900" b="1" i="0" kern="1200" cap="all" spc="0" baseline="0">
                <a:solidFill>
                  <a:schemeClr val="tx1"/>
                </a:solidFill>
                <a:latin typeface="Muli Black Roman" charset="0"/>
                <a:ea typeface="Muli Black Roman" charset="0"/>
                <a:cs typeface="Muli Black Roman" charset="0"/>
              </a:defRPr>
            </a:lvl1pPr>
            <a:lvl2pPr marL="45717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4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9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6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0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2191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0B873B-0331-7E4E-9211-E1D8275AB50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cs typeface="Arial" panose="020B0604020202020204" pitchFamily="34" charset="0"/>
              </a:rPr>
              <a:pPr marL="0" marR="0" lvl="0" indent="0" algn="ctr" defTabSz="121910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 pitchFamily="2" charset="77"/>
              <a:cs typeface="Arial" panose="020B0604020202020204" pitchFamily="34" charset="0"/>
            </a:endParaRPr>
          </a:p>
        </p:txBody>
      </p:sp>
      <p:pic>
        <p:nvPicPr>
          <p:cNvPr id="50" name="Picture 49" descr="A logo with blue dots&#10;&#10;AI-generated content may be incorrect.">
            <a:extLst>
              <a:ext uri="{FF2B5EF4-FFF2-40B4-BE49-F238E27FC236}">
                <a16:creationId xmlns:a16="http://schemas.microsoft.com/office/drawing/2014/main" id="{0C9EA89A-947B-6D78-2BFE-0573DAA6494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7172" y="6229671"/>
            <a:ext cx="1026158" cy="528342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A2706DE-4AF4-1848-EBA4-BC08043670F4}"/>
              </a:ext>
            </a:extLst>
          </p:cNvPr>
          <p:cNvSpPr/>
          <p:nvPr/>
        </p:nvSpPr>
        <p:spPr>
          <a:xfrm>
            <a:off x="749079" y="1988052"/>
            <a:ext cx="10670536" cy="3830042"/>
          </a:xfrm>
          <a:prstGeom prst="rect">
            <a:avLst/>
          </a:prstGeom>
          <a:solidFill>
            <a:schemeClr val="accent1">
              <a:lumMod val="20000"/>
              <a:lumOff val="80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Montserrat" pitchFamily="2" charset="77"/>
              <a:ea typeface="+mn-ea"/>
              <a:cs typeface="+mn-cs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0A818A7-9F54-09EA-6DA9-935C6E991F07}"/>
              </a:ext>
            </a:extLst>
          </p:cNvPr>
          <p:cNvSpPr/>
          <p:nvPr/>
        </p:nvSpPr>
        <p:spPr>
          <a:xfrm>
            <a:off x="685800" y="158750"/>
            <a:ext cx="1854200" cy="241300"/>
          </a:xfrm>
          <a:prstGeom prst="roundRect">
            <a:avLst/>
          </a:prstGeom>
          <a:solidFill>
            <a:srgbClr val="2B9CB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Global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08CE099E-8769-2565-AA5F-0B7588EE72FC}"/>
              </a:ext>
            </a:extLst>
          </p:cNvPr>
          <p:cNvGraphicFramePr>
            <a:graphicFrameLocks/>
          </p:cNvGraphicFramePr>
          <p:nvPr/>
        </p:nvGraphicFramePr>
        <p:xfrm>
          <a:off x="838200" y="1825625"/>
          <a:ext cx="10515600" cy="3992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710598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A3DC9A-32CC-1672-3B06-2920D54E08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A4E66A34-8316-34B7-2BA6-4A14076E8E9D}"/>
              </a:ext>
            </a:extLst>
          </p:cNvPr>
          <p:cNvSpPr/>
          <p:nvPr/>
        </p:nvSpPr>
        <p:spPr>
          <a:xfrm rot="5400000">
            <a:off x="4381500" y="-952500"/>
            <a:ext cx="3429000" cy="12192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 pitchFamily="2" charset="77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240FCF3-EC0A-A759-C7BC-FE85893ECB0F}"/>
              </a:ext>
            </a:extLst>
          </p:cNvPr>
          <p:cNvSpPr/>
          <p:nvPr/>
        </p:nvSpPr>
        <p:spPr>
          <a:xfrm>
            <a:off x="609600" y="1408937"/>
            <a:ext cx="10972800" cy="4521587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ontserrat" pitchFamily="2" charset="77"/>
              <a:ea typeface="+mn-ea"/>
              <a:cs typeface="+mn-cs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CF392C2-82BC-DBF2-0A81-E4887EDF5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654145" cy="1325563"/>
          </a:xfrm>
        </p:spPr>
        <p:txBody>
          <a:bodyPr lIns="630936" tIns="45720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Belief in CC: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More frequent users of social media are more likely to believe in climate changed caused by human activity; sporadic users have a lower belief in climate change than complete abstainers</a:t>
            </a:r>
            <a:endParaRPr lang="en-US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Footer Placeholder 25">
            <a:extLst>
              <a:ext uri="{FF2B5EF4-FFF2-40B4-BE49-F238E27FC236}">
                <a16:creationId xmlns:a16="http://schemas.microsoft.com/office/drawing/2014/main" id="{77868D14-0675-8670-E10B-0C1D847A568C}"/>
              </a:ext>
            </a:extLst>
          </p:cNvPr>
          <p:cNvSpPr txBox="1">
            <a:spLocks/>
          </p:cNvSpPr>
          <p:nvPr/>
        </p:nvSpPr>
        <p:spPr>
          <a:xfrm>
            <a:off x="1709656" y="6263045"/>
            <a:ext cx="9039886" cy="266700"/>
          </a:xfrm>
          <a:prstGeom prst="rect">
            <a:avLst/>
          </a:prstGeom>
        </p:spPr>
        <p:txBody>
          <a:bodyPr lIns="0" t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en-US" sz="1000" dirty="0" err="1">
                <a:solidFill>
                  <a:srgbClr val="FFFFFF"/>
                </a:solidFill>
                <a:latin typeface="Montserrat" pitchFamily="2" charset="77"/>
              </a:rPr>
              <a:t>QSourceFreq</a:t>
            </a:r>
            <a:r>
              <a:rPr lang="en-US" sz="1000" dirty="0">
                <a:solidFill>
                  <a:srgbClr val="FFFFFF"/>
                </a:solidFill>
                <a:latin typeface="Montserrat" pitchFamily="2" charset="77"/>
              </a:rPr>
              <a:t>. How often do you use each of the following sources to get your news?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FE97D92-FF9A-0BC6-A238-740541FA0995}"/>
              </a:ext>
            </a:extLst>
          </p:cNvPr>
          <p:cNvSpPr/>
          <p:nvPr/>
        </p:nvSpPr>
        <p:spPr>
          <a:xfrm>
            <a:off x="609599" y="1408937"/>
            <a:ext cx="5486401" cy="5808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0" rIns="0" bIns="0" rtlCol="0" anchor="ctr"/>
          <a:lstStyle/>
          <a:p>
            <a:pPr lvl="0">
              <a:defRPr/>
            </a:pPr>
            <a:r>
              <a:rPr lang="en-US" sz="1100" dirty="0">
                <a:solidFill>
                  <a:srgbClr val="000000">
                    <a:lumMod val="75000"/>
                    <a:lumOff val="25000"/>
                  </a:srgbClr>
                </a:solidFill>
                <a:latin typeface="Montserrat" pitchFamily="2" charset="77"/>
              </a:rPr>
              <a:t>How often do you use social media to get your news?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CF3F9C4-F4E3-40C5-4EC6-1736095F4D04}"/>
              </a:ext>
            </a:extLst>
          </p:cNvPr>
          <p:cNvSpPr/>
          <p:nvPr/>
        </p:nvSpPr>
        <p:spPr>
          <a:xfrm>
            <a:off x="5919900" y="1429671"/>
            <a:ext cx="5662500" cy="4113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182880" bIns="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9FD0C3"/>
                </a:solidFill>
                <a:effectLst/>
                <a:uLnTx/>
                <a:uFillTx/>
                <a:latin typeface="Montserrat" pitchFamily="2" charset="77"/>
                <a:ea typeface="+mn-ea"/>
                <a:cs typeface="Poppins" pitchFamily="2" charset="77"/>
                <a:sym typeface="Arial"/>
              </a:rPr>
              <a:t>●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C3C6D6"/>
                </a:solidFill>
                <a:effectLst/>
                <a:uLnTx/>
                <a:uFillTx/>
                <a:latin typeface="Montserrat" pitchFamily="2" charset="77"/>
                <a:ea typeface="+mn-ea"/>
                <a:cs typeface="Poppins" pitchFamily="2" charset="77"/>
                <a:sym typeface="Arial"/>
              </a:rPr>
              <a:t> </a:t>
            </a:r>
            <a:r>
              <a:rPr lang="en-US" sz="900" dirty="0">
                <a:solidFill>
                  <a:srgbClr val="000000"/>
                </a:solidFill>
                <a:latin typeface="Montserrat" pitchFamily="2" charset="77"/>
                <a:sym typeface="Arial"/>
              </a:rPr>
              <a:t>Man-made climate change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  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27AF9E"/>
                </a:solidFill>
                <a:effectLst/>
                <a:uLnTx/>
                <a:uFillTx/>
                <a:latin typeface="Montserrat" pitchFamily="2" charset="77"/>
                <a:ea typeface="+mn-ea"/>
                <a:cs typeface="Poppins" pitchFamily="2" charset="77"/>
                <a:sym typeface="Arial"/>
              </a:rPr>
              <a:t>●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Montserrat" pitchFamily="2" charset="77"/>
                <a:ea typeface="+mn-ea"/>
                <a:cs typeface="Poppins" pitchFamily="2" charset="77"/>
                <a:sym typeface="Arial"/>
              </a:rPr>
              <a:t>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Non man-made climate change 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54BFD6"/>
                </a:solidFill>
                <a:effectLst/>
                <a:uLnTx/>
                <a:uFillTx/>
                <a:latin typeface="Montserrat" pitchFamily="2" charset="77"/>
                <a:ea typeface="+mn-ea"/>
                <a:cs typeface="Poppins" pitchFamily="2" charset="77"/>
                <a:sym typeface="Arial"/>
              </a:rPr>
              <a:t>●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Montserrat" pitchFamily="2" charset="77"/>
                <a:ea typeface="+mn-ea"/>
                <a:cs typeface="Poppins" pitchFamily="2" charset="77"/>
                <a:sym typeface="Arial"/>
              </a:rPr>
              <a:t>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Climate not changing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6733F17-B6BB-75AF-139D-6BAB1DF71B83}"/>
              </a:ext>
            </a:extLst>
          </p:cNvPr>
          <p:cNvGrpSpPr>
            <a:grpSpLocks noChangeAspect="1"/>
          </p:cNvGrpSpPr>
          <p:nvPr/>
        </p:nvGrpSpPr>
        <p:grpSpPr>
          <a:xfrm>
            <a:off x="10759440" y="6409148"/>
            <a:ext cx="822960" cy="191652"/>
            <a:chOff x="-1447995" y="4326965"/>
            <a:chExt cx="6315484" cy="1470760"/>
          </a:xfrm>
          <a:solidFill>
            <a:schemeClr val="bg1"/>
          </a:solidFill>
        </p:grpSpPr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AF4443F9-E21C-5EE4-636E-97F70787A6B2}"/>
                </a:ext>
              </a:extLst>
            </p:cNvPr>
            <p:cNvSpPr/>
            <p:nvPr/>
          </p:nvSpPr>
          <p:spPr>
            <a:xfrm>
              <a:off x="3824651" y="4701952"/>
              <a:ext cx="1042838" cy="1082415"/>
            </a:xfrm>
            <a:custGeom>
              <a:avLst/>
              <a:gdLst>
                <a:gd name="connsiteX0" fmla="*/ 614052 w 1042838"/>
                <a:gd name="connsiteY0" fmla="*/ 0 h 1082415"/>
                <a:gd name="connsiteX1" fmla="*/ 283218 w 1042838"/>
                <a:gd name="connsiteY1" fmla="*/ 147701 h 1082415"/>
                <a:gd name="connsiteX2" fmla="*/ 147332 w 1042838"/>
                <a:gd name="connsiteY2" fmla="*/ 11710 h 1082415"/>
                <a:gd name="connsiteX3" fmla="*/ 0 w 1042838"/>
                <a:gd name="connsiteY3" fmla="*/ 11710 h 1082415"/>
                <a:gd name="connsiteX4" fmla="*/ 0 w 1042838"/>
                <a:gd name="connsiteY4" fmla="*/ 1082415 h 1082415"/>
                <a:gd name="connsiteX5" fmla="*/ 291545 w 1042838"/>
                <a:gd name="connsiteY5" fmla="*/ 1082415 h 1082415"/>
                <a:gd name="connsiteX6" fmla="*/ 291545 w 1042838"/>
                <a:gd name="connsiteY6" fmla="*/ 535385 h 1082415"/>
                <a:gd name="connsiteX7" fmla="*/ 535373 w 1042838"/>
                <a:gd name="connsiteY7" fmla="*/ 241652 h 1082415"/>
                <a:gd name="connsiteX8" fmla="*/ 751294 w 1042838"/>
                <a:gd name="connsiteY8" fmla="*/ 518731 h 1082415"/>
                <a:gd name="connsiteX9" fmla="*/ 751294 w 1042838"/>
                <a:gd name="connsiteY9" fmla="*/ 1082364 h 1082415"/>
                <a:gd name="connsiteX10" fmla="*/ 1042839 w 1042838"/>
                <a:gd name="connsiteY10" fmla="*/ 1082364 h 1082415"/>
                <a:gd name="connsiteX11" fmla="*/ 1042839 w 1042838"/>
                <a:gd name="connsiteY11" fmla="*/ 489559 h 1082415"/>
                <a:gd name="connsiteX12" fmla="*/ 614052 w 1042838"/>
                <a:gd name="connsiteY12" fmla="*/ 0 h 10824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42838" h="1082415">
                  <a:moveTo>
                    <a:pt x="614052" y="0"/>
                  </a:moveTo>
                  <a:cubicBezTo>
                    <a:pt x="449628" y="0"/>
                    <a:pt x="351923" y="62428"/>
                    <a:pt x="283218" y="147701"/>
                  </a:cubicBezTo>
                  <a:lnTo>
                    <a:pt x="147332" y="11710"/>
                  </a:lnTo>
                  <a:lnTo>
                    <a:pt x="0" y="11710"/>
                  </a:lnTo>
                  <a:lnTo>
                    <a:pt x="0" y="1082415"/>
                  </a:lnTo>
                  <a:lnTo>
                    <a:pt x="291545" y="1082415"/>
                  </a:lnTo>
                  <a:lnTo>
                    <a:pt x="291545" y="535385"/>
                  </a:lnTo>
                  <a:cubicBezTo>
                    <a:pt x="291545" y="349981"/>
                    <a:pt x="377060" y="241652"/>
                    <a:pt x="535373" y="241652"/>
                  </a:cubicBezTo>
                  <a:cubicBezTo>
                    <a:pt x="684519" y="241652"/>
                    <a:pt x="751294" y="337494"/>
                    <a:pt x="751294" y="518731"/>
                  </a:cubicBezTo>
                  <a:lnTo>
                    <a:pt x="751294" y="1082364"/>
                  </a:lnTo>
                  <a:lnTo>
                    <a:pt x="1042839" y="1082364"/>
                  </a:lnTo>
                  <a:lnTo>
                    <a:pt x="1042839" y="489559"/>
                  </a:lnTo>
                  <a:cubicBezTo>
                    <a:pt x="1042839" y="122925"/>
                    <a:pt x="845059" y="0"/>
                    <a:pt x="614052" y="0"/>
                  </a:cubicBez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endParaRPr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61CEAC04-D94C-9BF5-B9F7-71CCE5834EA5}"/>
                </a:ext>
              </a:extLst>
            </p:cNvPr>
            <p:cNvSpPr/>
            <p:nvPr/>
          </p:nvSpPr>
          <p:spPr>
            <a:xfrm>
              <a:off x="1575257" y="4699868"/>
              <a:ext cx="999106" cy="1097857"/>
            </a:xfrm>
            <a:custGeom>
              <a:avLst/>
              <a:gdLst>
                <a:gd name="connsiteX0" fmla="*/ 561013 w 999106"/>
                <a:gd name="connsiteY0" fmla="*/ 428412 h 1097857"/>
                <a:gd name="connsiteX1" fmla="*/ 505041 w 999106"/>
                <a:gd name="connsiteY1" fmla="*/ 421704 h 1097857"/>
                <a:gd name="connsiteX2" fmla="*/ 301940 w 999106"/>
                <a:gd name="connsiteY2" fmla="*/ 321255 h 1097857"/>
                <a:gd name="connsiteX3" fmla="*/ 488885 w 999106"/>
                <a:gd name="connsiteY3" fmla="*/ 208319 h 1097857"/>
                <a:gd name="connsiteX4" fmla="*/ 703387 w 999106"/>
                <a:gd name="connsiteY4" fmla="*/ 345815 h 1097857"/>
                <a:gd name="connsiteX5" fmla="*/ 982461 w 999106"/>
                <a:gd name="connsiteY5" fmla="*/ 345815 h 1097857"/>
                <a:gd name="connsiteX6" fmla="*/ 494684 w 999106"/>
                <a:gd name="connsiteY6" fmla="*/ 0 h 1097857"/>
                <a:gd name="connsiteX7" fmla="*/ 22891 w 999106"/>
                <a:gd name="connsiteY7" fmla="*/ 350612 h 1097857"/>
                <a:gd name="connsiteX8" fmla="*/ 450710 w 999106"/>
                <a:gd name="connsiteY8" fmla="*/ 654258 h 1097857"/>
                <a:gd name="connsiteX9" fmla="*/ 504735 w 999106"/>
                <a:gd name="connsiteY9" fmla="*/ 660966 h 1097857"/>
                <a:gd name="connsiteX10" fmla="*/ 713807 w 999106"/>
                <a:gd name="connsiteY10" fmla="*/ 763517 h 1097857"/>
                <a:gd name="connsiteX11" fmla="*/ 519936 w 999106"/>
                <a:gd name="connsiteY11" fmla="*/ 887455 h 1097857"/>
                <a:gd name="connsiteX12" fmla="*/ 276961 w 999106"/>
                <a:gd name="connsiteY12" fmla="*/ 729134 h 1097857"/>
                <a:gd name="connsiteX13" fmla="*/ 0 w 999106"/>
                <a:gd name="connsiteY13" fmla="*/ 729134 h 1097857"/>
                <a:gd name="connsiteX14" fmla="*/ 511177 w 999106"/>
                <a:gd name="connsiteY14" fmla="*/ 1097858 h 1097857"/>
                <a:gd name="connsiteX15" fmla="*/ 999107 w 999106"/>
                <a:gd name="connsiteY15" fmla="*/ 737868 h 1097857"/>
                <a:gd name="connsiteX16" fmla="*/ 561013 w 999106"/>
                <a:gd name="connsiteY16" fmla="*/ 428412 h 1097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999106" h="1097857">
                  <a:moveTo>
                    <a:pt x="561013" y="428412"/>
                  </a:moveTo>
                  <a:lnTo>
                    <a:pt x="505041" y="421704"/>
                  </a:lnTo>
                  <a:cubicBezTo>
                    <a:pt x="374928" y="406114"/>
                    <a:pt x="301940" y="391837"/>
                    <a:pt x="301940" y="321255"/>
                  </a:cubicBezTo>
                  <a:cubicBezTo>
                    <a:pt x="301940" y="249972"/>
                    <a:pt x="376869" y="208319"/>
                    <a:pt x="488885" y="208319"/>
                  </a:cubicBezTo>
                  <a:cubicBezTo>
                    <a:pt x="613899" y="208319"/>
                    <a:pt x="695080" y="260401"/>
                    <a:pt x="703387" y="345815"/>
                  </a:cubicBezTo>
                  <a:lnTo>
                    <a:pt x="982461" y="345815"/>
                  </a:lnTo>
                  <a:cubicBezTo>
                    <a:pt x="967877" y="127072"/>
                    <a:pt x="770149" y="0"/>
                    <a:pt x="494684" y="0"/>
                  </a:cubicBezTo>
                  <a:cubicBezTo>
                    <a:pt x="208136" y="0"/>
                    <a:pt x="22891" y="137501"/>
                    <a:pt x="22891" y="350612"/>
                  </a:cubicBezTo>
                  <a:cubicBezTo>
                    <a:pt x="22891" y="563015"/>
                    <a:pt x="206901" y="623996"/>
                    <a:pt x="450710" y="654258"/>
                  </a:cubicBezTo>
                  <a:lnTo>
                    <a:pt x="504735" y="660966"/>
                  </a:lnTo>
                  <a:cubicBezTo>
                    <a:pt x="659629" y="680193"/>
                    <a:pt x="713807" y="693572"/>
                    <a:pt x="713807" y="763517"/>
                  </a:cubicBezTo>
                  <a:cubicBezTo>
                    <a:pt x="713807" y="847860"/>
                    <a:pt x="640819" y="887455"/>
                    <a:pt x="519936" y="887455"/>
                  </a:cubicBezTo>
                  <a:cubicBezTo>
                    <a:pt x="366621" y="887455"/>
                    <a:pt x="287382" y="822868"/>
                    <a:pt x="276961" y="729134"/>
                  </a:cubicBezTo>
                  <a:lnTo>
                    <a:pt x="0" y="729134"/>
                  </a:lnTo>
                  <a:cubicBezTo>
                    <a:pt x="12477" y="958273"/>
                    <a:pt x="214368" y="1097858"/>
                    <a:pt x="511177" y="1097858"/>
                  </a:cubicBezTo>
                  <a:cubicBezTo>
                    <a:pt x="799291" y="1097858"/>
                    <a:pt x="999107" y="966332"/>
                    <a:pt x="999107" y="737868"/>
                  </a:cubicBezTo>
                  <a:cubicBezTo>
                    <a:pt x="999107" y="519967"/>
                    <a:pt x="811888" y="458476"/>
                    <a:pt x="561013" y="428412"/>
                  </a:cubicBez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endParaRPr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B5140317-1D75-07C9-E0F3-6975BB7F875B}"/>
                </a:ext>
              </a:extLst>
            </p:cNvPr>
            <p:cNvSpPr/>
            <p:nvPr/>
          </p:nvSpPr>
          <p:spPr>
            <a:xfrm>
              <a:off x="2620515" y="4701952"/>
              <a:ext cx="1128182" cy="1095768"/>
            </a:xfrm>
            <a:custGeom>
              <a:avLst/>
              <a:gdLst>
                <a:gd name="connsiteX0" fmla="*/ 564094 w 1128182"/>
                <a:gd name="connsiteY0" fmla="*/ 0 h 1095768"/>
                <a:gd name="connsiteX1" fmla="*/ 0 w 1128182"/>
                <a:gd name="connsiteY1" fmla="*/ 547871 h 1095768"/>
                <a:gd name="connsiteX2" fmla="*/ 564094 w 1128182"/>
                <a:gd name="connsiteY2" fmla="*/ 1095768 h 1095768"/>
                <a:gd name="connsiteX3" fmla="*/ 1128182 w 1128182"/>
                <a:gd name="connsiteY3" fmla="*/ 547871 h 1095768"/>
                <a:gd name="connsiteX4" fmla="*/ 564094 w 1128182"/>
                <a:gd name="connsiteY4" fmla="*/ 0 h 1095768"/>
                <a:gd name="connsiteX5" fmla="*/ 564094 w 1128182"/>
                <a:gd name="connsiteY5" fmla="*/ 856200 h 1095768"/>
                <a:gd name="connsiteX6" fmla="*/ 295860 w 1128182"/>
                <a:gd name="connsiteY6" fmla="*/ 547871 h 1095768"/>
                <a:gd name="connsiteX7" fmla="*/ 564094 w 1128182"/>
                <a:gd name="connsiteY7" fmla="*/ 239568 h 1095768"/>
                <a:gd name="connsiteX8" fmla="*/ 834409 w 1128182"/>
                <a:gd name="connsiteY8" fmla="*/ 547871 h 1095768"/>
                <a:gd name="connsiteX9" fmla="*/ 564094 w 1128182"/>
                <a:gd name="connsiteY9" fmla="*/ 856200 h 10957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28182" h="1095768">
                  <a:moveTo>
                    <a:pt x="564094" y="0"/>
                  </a:moveTo>
                  <a:cubicBezTo>
                    <a:pt x="222732" y="0"/>
                    <a:pt x="0" y="218742"/>
                    <a:pt x="0" y="547871"/>
                  </a:cubicBezTo>
                  <a:cubicBezTo>
                    <a:pt x="0" y="877026"/>
                    <a:pt x="222732" y="1095768"/>
                    <a:pt x="564094" y="1095768"/>
                  </a:cubicBezTo>
                  <a:cubicBezTo>
                    <a:pt x="905456" y="1095768"/>
                    <a:pt x="1128182" y="879109"/>
                    <a:pt x="1128182" y="547871"/>
                  </a:cubicBezTo>
                  <a:cubicBezTo>
                    <a:pt x="1128182" y="218742"/>
                    <a:pt x="905456" y="0"/>
                    <a:pt x="564094" y="0"/>
                  </a:cubicBezTo>
                  <a:close/>
                  <a:moveTo>
                    <a:pt x="564094" y="856200"/>
                  </a:moveTo>
                  <a:cubicBezTo>
                    <a:pt x="395768" y="856200"/>
                    <a:pt x="295860" y="729128"/>
                    <a:pt x="295860" y="547871"/>
                  </a:cubicBezTo>
                  <a:cubicBezTo>
                    <a:pt x="295860" y="366660"/>
                    <a:pt x="395768" y="239568"/>
                    <a:pt x="564094" y="239568"/>
                  </a:cubicBezTo>
                  <a:cubicBezTo>
                    <a:pt x="732420" y="239568"/>
                    <a:pt x="834409" y="366660"/>
                    <a:pt x="834409" y="547871"/>
                  </a:cubicBezTo>
                  <a:cubicBezTo>
                    <a:pt x="834409" y="729128"/>
                    <a:pt x="732420" y="856200"/>
                    <a:pt x="564094" y="856200"/>
                  </a:cubicBez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endParaRPr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B9291817-1218-72DB-0C70-776849874E97}"/>
                </a:ext>
              </a:extLst>
            </p:cNvPr>
            <p:cNvSpPr/>
            <p:nvPr/>
          </p:nvSpPr>
          <p:spPr>
            <a:xfrm>
              <a:off x="911892" y="4713661"/>
              <a:ext cx="650736" cy="1070654"/>
            </a:xfrm>
            <a:custGeom>
              <a:avLst/>
              <a:gdLst>
                <a:gd name="connsiteX0" fmla="*/ 292506 w 650736"/>
                <a:gd name="connsiteY0" fmla="*/ 163367 h 1070654"/>
                <a:gd name="connsiteX1" fmla="*/ 129349 w 650736"/>
                <a:gd name="connsiteY1" fmla="*/ 0 h 1070654"/>
                <a:gd name="connsiteX2" fmla="*/ 0 w 650736"/>
                <a:gd name="connsiteY2" fmla="*/ 6 h 1070654"/>
                <a:gd name="connsiteX3" fmla="*/ 223 w 650736"/>
                <a:gd name="connsiteY3" fmla="*/ 1070655 h 1070654"/>
                <a:gd name="connsiteX4" fmla="*/ 290768 w 650736"/>
                <a:gd name="connsiteY4" fmla="*/ 1070655 h 1070654"/>
                <a:gd name="connsiteX5" fmla="*/ 290768 w 650736"/>
                <a:gd name="connsiteY5" fmla="*/ 545788 h 1070654"/>
                <a:gd name="connsiteX6" fmla="*/ 532222 w 650736"/>
                <a:gd name="connsiteY6" fmla="*/ 266651 h 1070654"/>
                <a:gd name="connsiteX7" fmla="*/ 650737 w 650736"/>
                <a:gd name="connsiteY7" fmla="*/ 266651 h 1070654"/>
                <a:gd name="connsiteX8" fmla="*/ 650737 w 650736"/>
                <a:gd name="connsiteY8" fmla="*/ 0 h 1070654"/>
                <a:gd name="connsiteX9" fmla="*/ 598844 w 650736"/>
                <a:gd name="connsiteY9" fmla="*/ 0 h 1070654"/>
                <a:gd name="connsiteX10" fmla="*/ 292506 w 650736"/>
                <a:gd name="connsiteY10" fmla="*/ 163367 h 10706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50736" h="1070654">
                  <a:moveTo>
                    <a:pt x="292506" y="163367"/>
                  </a:moveTo>
                  <a:lnTo>
                    <a:pt x="129349" y="0"/>
                  </a:lnTo>
                  <a:lnTo>
                    <a:pt x="0" y="6"/>
                  </a:lnTo>
                  <a:lnTo>
                    <a:pt x="223" y="1070655"/>
                  </a:lnTo>
                  <a:lnTo>
                    <a:pt x="290768" y="1070655"/>
                  </a:lnTo>
                  <a:lnTo>
                    <a:pt x="290768" y="545788"/>
                  </a:lnTo>
                  <a:cubicBezTo>
                    <a:pt x="290768" y="383319"/>
                    <a:pt x="357390" y="266651"/>
                    <a:pt x="532222" y="266651"/>
                  </a:cubicBezTo>
                  <a:lnTo>
                    <a:pt x="650737" y="266651"/>
                  </a:lnTo>
                  <a:lnTo>
                    <a:pt x="650737" y="0"/>
                  </a:lnTo>
                  <a:lnTo>
                    <a:pt x="598844" y="0"/>
                  </a:lnTo>
                  <a:cubicBezTo>
                    <a:pt x="432320" y="0"/>
                    <a:pt x="346913" y="67524"/>
                    <a:pt x="292506" y="163367"/>
                  </a:cubicBez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endParaRPr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67CE7D7B-2126-55AE-A045-4B0DAE5A517F}"/>
                </a:ext>
              </a:extLst>
            </p:cNvPr>
            <p:cNvSpPr/>
            <p:nvPr/>
          </p:nvSpPr>
          <p:spPr>
            <a:xfrm>
              <a:off x="-241217" y="4713636"/>
              <a:ext cx="1026917" cy="1084071"/>
            </a:xfrm>
            <a:custGeom>
              <a:avLst/>
              <a:gdLst>
                <a:gd name="connsiteX0" fmla="*/ 736577 w 1026917"/>
                <a:gd name="connsiteY0" fmla="*/ 25 h 1084071"/>
                <a:gd name="connsiteX1" fmla="*/ 736577 w 1026917"/>
                <a:gd name="connsiteY1" fmla="*/ 536200 h 1084071"/>
                <a:gd name="connsiteX2" fmla="*/ 497090 w 1026917"/>
                <a:gd name="connsiteY2" fmla="*/ 840356 h 1084071"/>
                <a:gd name="connsiteX3" fmla="*/ 291545 w 1026917"/>
                <a:gd name="connsiteY3" fmla="*/ 554969 h 1084071"/>
                <a:gd name="connsiteX4" fmla="*/ 291545 w 1026917"/>
                <a:gd name="connsiteY4" fmla="*/ 6 h 1084071"/>
                <a:gd name="connsiteX5" fmla="*/ 0 w 1026917"/>
                <a:gd name="connsiteY5" fmla="*/ 0 h 1084071"/>
                <a:gd name="connsiteX6" fmla="*/ 0 w 1026917"/>
                <a:gd name="connsiteY6" fmla="*/ 594531 h 1084071"/>
                <a:gd name="connsiteX7" fmla="*/ 419767 w 1026917"/>
                <a:gd name="connsiteY7" fmla="*/ 1084071 h 1084071"/>
                <a:gd name="connsiteX8" fmla="*/ 739295 w 1026917"/>
                <a:gd name="connsiteY8" fmla="*/ 939154 h 1084071"/>
                <a:gd name="connsiteX9" fmla="*/ 870560 w 1026917"/>
                <a:gd name="connsiteY9" fmla="*/ 1070680 h 1084071"/>
                <a:gd name="connsiteX10" fmla="*/ 1026918 w 1026917"/>
                <a:gd name="connsiteY10" fmla="*/ 1070680 h 1084071"/>
                <a:gd name="connsiteX11" fmla="*/ 1026186 w 1026917"/>
                <a:gd name="connsiteY11" fmla="*/ 25 h 1084071"/>
                <a:gd name="connsiteX12" fmla="*/ 736577 w 1026917"/>
                <a:gd name="connsiteY12" fmla="*/ 25 h 10840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26917" h="1084071">
                  <a:moveTo>
                    <a:pt x="736577" y="25"/>
                  </a:moveTo>
                  <a:lnTo>
                    <a:pt x="736577" y="536200"/>
                  </a:lnTo>
                  <a:cubicBezTo>
                    <a:pt x="736577" y="734116"/>
                    <a:pt x="653175" y="840356"/>
                    <a:pt x="497090" y="840356"/>
                  </a:cubicBezTo>
                  <a:cubicBezTo>
                    <a:pt x="350115" y="840356"/>
                    <a:pt x="291545" y="746603"/>
                    <a:pt x="291545" y="554969"/>
                  </a:cubicBezTo>
                  <a:lnTo>
                    <a:pt x="291545" y="6"/>
                  </a:lnTo>
                  <a:lnTo>
                    <a:pt x="0" y="0"/>
                  </a:lnTo>
                  <a:lnTo>
                    <a:pt x="0" y="594531"/>
                  </a:lnTo>
                  <a:cubicBezTo>
                    <a:pt x="0" y="973684"/>
                    <a:pt x="203998" y="1084071"/>
                    <a:pt x="419767" y="1084071"/>
                  </a:cubicBezTo>
                  <a:cubicBezTo>
                    <a:pt x="576590" y="1084071"/>
                    <a:pt x="674499" y="1024428"/>
                    <a:pt x="739295" y="939154"/>
                  </a:cubicBezTo>
                  <a:lnTo>
                    <a:pt x="870560" y="1070680"/>
                  </a:lnTo>
                  <a:lnTo>
                    <a:pt x="1026918" y="1070680"/>
                  </a:lnTo>
                  <a:lnTo>
                    <a:pt x="1026186" y="25"/>
                  </a:lnTo>
                  <a:lnTo>
                    <a:pt x="736577" y="25"/>
                  </a:ln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endParaRPr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2FBCB525-C77C-FFBD-57C7-69537708F6E5}"/>
                </a:ext>
              </a:extLst>
            </p:cNvPr>
            <p:cNvSpPr/>
            <p:nvPr/>
          </p:nvSpPr>
          <p:spPr>
            <a:xfrm>
              <a:off x="-1447995" y="4326965"/>
              <a:ext cx="1138596" cy="1457401"/>
            </a:xfrm>
            <a:custGeom>
              <a:avLst/>
              <a:gdLst>
                <a:gd name="connsiteX0" fmla="*/ 817617 w 1138596"/>
                <a:gd name="connsiteY0" fmla="*/ 706358 h 1457401"/>
                <a:gd name="connsiteX1" fmla="*/ 1086557 w 1138596"/>
                <a:gd name="connsiteY1" fmla="*/ 385403 h 1457401"/>
                <a:gd name="connsiteX2" fmla="*/ 553693 w 1138596"/>
                <a:gd name="connsiteY2" fmla="*/ 0 h 1457401"/>
                <a:gd name="connsiteX3" fmla="*/ 0 w 1138596"/>
                <a:gd name="connsiteY3" fmla="*/ 0 h 1457401"/>
                <a:gd name="connsiteX4" fmla="*/ 0 w 1138596"/>
                <a:gd name="connsiteY4" fmla="*/ 1457402 h 1457401"/>
                <a:gd name="connsiteX5" fmla="*/ 580753 w 1138596"/>
                <a:gd name="connsiteY5" fmla="*/ 1457351 h 1457401"/>
                <a:gd name="connsiteX6" fmla="*/ 1138596 w 1138596"/>
                <a:gd name="connsiteY6" fmla="*/ 1043706 h 1457401"/>
                <a:gd name="connsiteX7" fmla="*/ 817617 w 1138596"/>
                <a:gd name="connsiteY7" fmla="*/ 706358 h 1457401"/>
                <a:gd name="connsiteX8" fmla="*/ 306415 w 1138596"/>
                <a:gd name="connsiteY8" fmla="*/ 247761 h 1457401"/>
                <a:gd name="connsiteX9" fmla="*/ 567831 w 1138596"/>
                <a:gd name="connsiteY9" fmla="*/ 247761 h 1457401"/>
                <a:gd name="connsiteX10" fmla="*/ 780143 w 1138596"/>
                <a:gd name="connsiteY10" fmla="*/ 422908 h 1457401"/>
                <a:gd name="connsiteX11" fmla="*/ 567831 w 1138596"/>
                <a:gd name="connsiteY11" fmla="*/ 599972 h 1457401"/>
                <a:gd name="connsiteX12" fmla="*/ 306415 w 1138596"/>
                <a:gd name="connsiteY12" fmla="*/ 599972 h 1457401"/>
                <a:gd name="connsiteX13" fmla="*/ 306415 w 1138596"/>
                <a:gd name="connsiteY13" fmla="*/ 247761 h 1457401"/>
                <a:gd name="connsiteX14" fmla="*/ 588665 w 1138596"/>
                <a:gd name="connsiteY14" fmla="*/ 1208404 h 1457401"/>
                <a:gd name="connsiteX15" fmla="*/ 306415 w 1138596"/>
                <a:gd name="connsiteY15" fmla="*/ 1208404 h 1457401"/>
                <a:gd name="connsiteX16" fmla="*/ 306415 w 1138596"/>
                <a:gd name="connsiteY16" fmla="*/ 841624 h 1457401"/>
                <a:gd name="connsiteX17" fmla="*/ 588665 w 1138596"/>
                <a:gd name="connsiteY17" fmla="*/ 841624 h 1457401"/>
                <a:gd name="connsiteX18" fmla="*/ 823868 w 1138596"/>
                <a:gd name="connsiteY18" fmla="*/ 1026696 h 1457401"/>
                <a:gd name="connsiteX19" fmla="*/ 588665 w 1138596"/>
                <a:gd name="connsiteY19" fmla="*/ 1208404 h 1457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138596" h="1457401">
                  <a:moveTo>
                    <a:pt x="817617" y="706358"/>
                  </a:moveTo>
                  <a:cubicBezTo>
                    <a:pt x="978317" y="670937"/>
                    <a:pt x="1086557" y="568717"/>
                    <a:pt x="1086557" y="385403"/>
                  </a:cubicBezTo>
                  <a:cubicBezTo>
                    <a:pt x="1086557" y="141662"/>
                    <a:pt x="890892" y="0"/>
                    <a:pt x="553693" y="0"/>
                  </a:cubicBezTo>
                  <a:lnTo>
                    <a:pt x="0" y="0"/>
                  </a:lnTo>
                  <a:lnTo>
                    <a:pt x="0" y="1457402"/>
                  </a:lnTo>
                  <a:lnTo>
                    <a:pt x="580753" y="1457351"/>
                  </a:lnTo>
                  <a:cubicBezTo>
                    <a:pt x="938761" y="1457351"/>
                    <a:pt x="1138596" y="1297851"/>
                    <a:pt x="1138596" y="1043706"/>
                  </a:cubicBezTo>
                  <a:cubicBezTo>
                    <a:pt x="1138596" y="835367"/>
                    <a:pt x="1003435" y="731351"/>
                    <a:pt x="817617" y="706358"/>
                  </a:cubicBezTo>
                  <a:close/>
                  <a:moveTo>
                    <a:pt x="306415" y="247761"/>
                  </a:moveTo>
                  <a:lnTo>
                    <a:pt x="567831" y="247761"/>
                  </a:lnTo>
                  <a:cubicBezTo>
                    <a:pt x="703132" y="247761"/>
                    <a:pt x="780143" y="314578"/>
                    <a:pt x="780143" y="422908"/>
                  </a:cubicBezTo>
                  <a:cubicBezTo>
                    <a:pt x="780143" y="531212"/>
                    <a:pt x="701044" y="599972"/>
                    <a:pt x="567831" y="599972"/>
                  </a:cubicBezTo>
                  <a:lnTo>
                    <a:pt x="306415" y="599972"/>
                  </a:lnTo>
                  <a:lnTo>
                    <a:pt x="306415" y="247761"/>
                  </a:lnTo>
                  <a:close/>
                  <a:moveTo>
                    <a:pt x="588665" y="1208404"/>
                  </a:moveTo>
                  <a:lnTo>
                    <a:pt x="306415" y="1208404"/>
                  </a:lnTo>
                  <a:lnTo>
                    <a:pt x="306415" y="841624"/>
                  </a:lnTo>
                  <a:lnTo>
                    <a:pt x="588665" y="841624"/>
                  </a:lnTo>
                  <a:cubicBezTo>
                    <a:pt x="736436" y="841624"/>
                    <a:pt x="823868" y="910384"/>
                    <a:pt x="823868" y="1026696"/>
                  </a:cubicBezTo>
                  <a:cubicBezTo>
                    <a:pt x="823868" y="1141613"/>
                    <a:pt x="738524" y="1208404"/>
                    <a:pt x="588665" y="1208404"/>
                  </a:cubicBez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endParaRPr>
            </a:p>
          </p:txBody>
        </p:sp>
      </p:grpSp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59368FEF-0DCC-3E36-483F-3290AD07ABD8}"/>
              </a:ext>
            </a:extLst>
          </p:cNvPr>
          <p:cNvSpPr txBox="1">
            <a:spLocks/>
          </p:cNvSpPr>
          <p:nvPr/>
        </p:nvSpPr>
        <p:spPr>
          <a:xfrm>
            <a:off x="11582400" y="6371624"/>
            <a:ext cx="609600" cy="266700"/>
          </a:xfrm>
          <a:prstGeom prst="rect">
            <a:avLst/>
          </a:prstGeom>
        </p:spPr>
        <p:txBody>
          <a:bodyPr vert="horz" lIns="0" tIns="45718" rIns="0" bIns="45718" rtlCol="0" anchor="ctr"/>
          <a:lstStyle>
            <a:defPPr>
              <a:defRPr lang="en-US"/>
            </a:defPPr>
            <a:lvl1pPr marL="0" algn="r" defTabSz="914354" rtl="0" eaLnBrk="1" latinLnBrk="0" hangingPunct="1">
              <a:defRPr sz="900" b="1" i="0" kern="1200" cap="all" spc="0" baseline="0">
                <a:solidFill>
                  <a:schemeClr val="tx1"/>
                </a:solidFill>
                <a:latin typeface="Muli Black Roman" charset="0"/>
                <a:ea typeface="Muli Black Roman" charset="0"/>
                <a:cs typeface="Muli Black Roman" charset="0"/>
              </a:defRPr>
            </a:lvl1pPr>
            <a:lvl2pPr marL="45717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4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9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6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0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2191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0B873B-0331-7E4E-9211-E1D8275AB50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cs typeface="Arial" panose="020B0604020202020204" pitchFamily="34" charset="0"/>
              </a:rPr>
              <a:pPr marL="0" marR="0" lvl="0" indent="0" algn="ctr" defTabSz="121910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 pitchFamily="2" charset="77"/>
              <a:cs typeface="Arial" panose="020B0604020202020204" pitchFamily="34" charset="0"/>
            </a:endParaRPr>
          </a:p>
        </p:txBody>
      </p:sp>
      <p:pic>
        <p:nvPicPr>
          <p:cNvPr id="50" name="Picture 49" descr="A logo with blue dots&#10;&#10;AI-generated content may be incorrect.">
            <a:extLst>
              <a:ext uri="{FF2B5EF4-FFF2-40B4-BE49-F238E27FC236}">
                <a16:creationId xmlns:a16="http://schemas.microsoft.com/office/drawing/2014/main" id="{DE8F9D7D-88B0-EEA1-734C-91D9885AED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7172" y="6229671"/>
            <a:ext cx="1026158" cy="528342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6F10C4B-8022-8669-1E69-B6A183861339}"/>
              </a:ext>
            </a:extLst>
          </p:cNvPr>
          <p:cNvSpPr/>
          <p:nvPr/>
        </p:nvSpPr>
        <p:spPr>
          <a:xfrm>
            <a:off x="749079" y="1988052"/>
            <a:ext cx="10670536" cy="3830042"/>
          </a:xfrm>
          <a:prstGeom prst="rect">
            <a:avLst/>
          </a:prstGeom>
          <a:solidFill>
            <a:schemeClr val="accent1">
              <a:lumMod val="20000"/>
              <a:lumOff val="80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Montserrat" pitchFamily="2" charset="77"/>
              <a:ea typeface="+mn-ea"/>
              <a:cs typeface="+mn-cs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9114DC9-CE41-2DDC-F96F-F47332C5C139}"/>
              </a:ext>
            </a:extLst>
          </p:cNvPr>
          <p:cNvSpPr/>
          <p:nvPr/>
        </p:nvSpPr>
        <p:spPr>
          <a:xfrm>
            <a:off x="685800" y="158750"/>
            <a:ext cx="1854200" cy="241300"/>
          </a:xfrm>
          <a:prstGeom prst="roundRect">
            <a:avLst/>
          </a:prstGeom>
          <a:solidFill>
            <a:srgbClr val="2B9CB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Global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Content Placeholder 5">
            <a:extLst>
              <a:ext uri="{FF2B5EF4-FFF2-40B4-BE49-F238E27FC236}">
                <a16:creationId xmlns:a16="http://schemas.microsoft.com/office/drawing/2014/main" id="{1169D138-8BF7-A584-2C10-6082C5609F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6972257"/>
              </p:ext>
            </p:extLst>
          </p:nvPr>
        </p:nvGraphicFramePr>
        <p:xfrm>
          <a:off x="838200" y="1924372"/>
          <a:ext cx="10515600" cy="38937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342130A-D71B-8FAE-D348-5B3DC80FD65C}"/>
              </a:ext>
            </a:extLst>
          </p:cNvPr>
          <p:cNvCxnSpPr/>
          <p:nvPr/>
        </p:nvCxnSpPr>
        <p:spPr>
          <a:xfrm>
            <a:off x="9734739" y="1988052"/>
            <a:ext cx="0" cy="36884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6BC05F2-DCCE-00C0-EB02-5AB0DAF1BA28}"/>
              </a:ext>
            </a:extLst>
          </p:cNvPr>
          <p:cNvCxnSpPr/>
          <p:nvPr/>
        </p:nvCxnSpPr>
        <p:spPr>
          <a:xfrm>
            <a:off x="2413189" y="1988052"/>
            <a:ext cx="0" cy="36884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7990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C1AB70-0766-4275-9DB1-7FAF9F8976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C75CA9AC-A9D8-CAD3-56DA-77661992B65A}"/>
              </a:ext>
            </a:extLst>
          </p:cNvPr>
          <p:cNvSpPr/>
          <p:nvPr/>
        </p:nvSpPr>
        <p:spPr>
          <a:xfrm rot="5400000">
            <a:off x="4381500" y="-952500"/>
            <a:ext cx="3429000" cy="12192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 pitchFamily="2" charset="77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5ECE03C-22B3-04A5-3176-27716BA1DDEF}"/>
              </a:ext>
            </a:extLst>
          </p:cNvPr>
          <p:cNvSpPr/>
          <p:nvPr/>
        </p:nvSpPr>
        <p:spPr>
          <a:xfrm>
            <a:off x="609600" y="1408937"/>
            <a:ext cx="10972800" cy="4521587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ontserrat" pitchFamily="2" charset="77"/>
              <a:ea typeface="+mn-ea"/>
              <a:cs typeface="+mn-cs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85F52D8-E672-31A4-6777-863768E6B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654145" cy="1325563"/>
          </a:xfrm>
        </p:spPr>
        <p:txBody>
          <a:bodyPr lIns="630936" tIns="45720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Methane Familiarity: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Regular users of social media report a higher level of familiarity with methane, with those who get news from social media multiple times a day especially likely to be familiar</a:t>
            </a:r>
            <a:endParaRPr lang="en-US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Footer Placeholder 25">
            <a:extLst>
              <a:ext uri="{FF2B5EF4-FFF2-40B4-BE49-F238E27FC236}">
                <a16:creationId xmlns:a16="http://schemas.microsoft.com/office/drawing/2014/main" id="{72BEE455-113E-F5E3-A093-90280437C022}"/>
              </a:ext>
            </a:extLst>
          </p:cNvPr>
          <p:cNvSpPr txBox="1">
            <a:spLocks/>
          </p:cNvSpPr>
          <p:nvPr/>
        </p:nvSpPr>
        <p:spPr>
          <a:xfrm>
            <a:off x="1709656" y="6263045"/>
            <a:ext cx="9039886" cy="266700"/>
          </a:xfrm>
          <a:prstGeom prst="rect">
            <a:avLst/>
          </a:prstGeom>
        </p:spPr>
        <p:txBody>
          <a:bodyPr lIns="0" t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en-US" sz="1000" dirty="0" err="1">
                <a:solidFill>
                  <a:srgbClr val="FFFFFF"/>
                </a:solidFill>
                <a:latin typeface="Montserrat" pitchFamily="2" charset="77"/>
              </a:rPr>
              <a:t>QSourceFreq</a:t>
            </a:r>
            <a:r>
              <a:rPr lang="en-US" sz="1000" dirty="0">
                <a:solidFill>
                  <a:srgbClr val="FFFFFF"/>
                </a:solidFill>
                <a:latin typeface="Montserrat" pitchFamily="2" charset="77"/>
              </a:rPr>
              <a:t>. How often do you use each of the following sources to get your news?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8B0408A-3EAB-E169-8E4F-9F73358DF2EF}"/>
              </a:ext>
            </a:extLst>
          </p:cNvPr>
          <p:cNvSpPr/>
          <p:nvPr/>
        </p:nvSpPr>
        <p:spPr>
          <a:xfrm>
            <a:off x="609599" y="1408937"/>
            <a:ext cx="5486401" cy="5808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0" rIns="0" bIns="0" rtlCol="0" anchor="ctr"/>
          <a:lstStyle/>
          <a:p>
            <a:pPr lvl="0">
              <a:defRPr/>
            </a:pPr>
            <a:r>
              <a:rPr lang="en-US" sz="1100" dirty="0">
                <a:solidFill>
                  <a:srgbClr val="000000">
                    <a:lumMod val="75000"/>
                    <a:lumOff val="25000"/>
                  </a:srgbClr>
                </a:solidFill>
                <a:latin typeface="Montserrat" pitchFamily="2" charset="77"/>
              </a:rPr>
              <a:t>How often do you use social media to get your news?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0BA6107-EA79-ECDD-AA29-0279829CE07D}"/>
              </a:ext>
            </a:extLst>
          </p:cNvPr>
          <p:cNvSpPr/>
          <p:nvPr/>
        </p:nvSpPr>
        <p:spPr>
          <a:xfrm>
            <a:off x="5919900" y="1429671"/>
            <a:ext cx="5662500" cy="4113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182880" bIns="0" rtlCol="0" anchor="ctr"/>
          <a:lstStyle/>
          <a:p>
            <a:pPr lvl="0" algn="r"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9FD0C3"/>
                </a:solidFill>
                <a:effectLst/>
                <a:uLnTx/>
                <a:uFillTx/>
                <a:latin typeface="Montserrat" pitchFamily="2" charset="77"/>
                <a:ea typeface="+mn-ea"/>
                <a:cs typeface="Poppins" pitchFamily="2" charset="77"/>
                <a:sym typeface="Arial"/>
              </a:rPr>
              <a:t>●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C3C6D6"/>
                </a:solidFill>
                <a:effectLst/>
                <a:uLnTx/>
                <a:uFillTx/>
                <a:latin typeface="Montserrat" pitchFamily="2" charset="77"/>
                <a:ea typeface="+mn-ea"/>
                <a:cs typeface="Poppins" pitchFamily="2" charset="77"/>
                <a:sym typeface="Arial"/>
              </a:rPr>
              <a:t> </a:t>
            </a:r>
            <a:r>
              <a:rPr lang="en-US" sz="900" dirty="0">
                <a:solidFill>
                  <a:srgbClr val="000000"/>
                </a:solidFill>
                <a:latin typeface="Montserrat" pitchFamily="2" charset="77"/>
                <a:sym typeface="Arial"/>
              </a:rPr>
              <a:t>Very familiar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27AF9E"/>
                </a:solidFill>
                <a:effectLst/>
                <a:uLnTx/>
                <a:uFillTx/>
                <a:latin typeface="Montserrat" pitchFamily="2" charset="77"/>
                <a:ea typeface="+mn-ea"/>
                <a:cs typeface="Poppins" pitchFamily="2" charset="77"/>
                <a:sym typeface="Arial"/>
              </a:rPr>
              <a:t>●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Montserrat" pitchFamily="2" charset="77"/>
                <a:ea typeface="+mn-ea"/>
                <a:cs typeface="Poppins" pitchFamily="2" charset="77"/>
                <a:sym typeface="Arial"/>
              </a:rPr>
              <a:t>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Somewhat familiar 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54BFD6"/>
                </a:solidFill>
                <a:effectLst/>
                <a:uLnTx/>
                <a:uFillTx/>
                <a:latin typeface="Montserrat" pitchFamily="2" charset="77"/>
                <a:ea typeface="+mn-ea"/>
                <a:cs typeface="Poppins" pitchFamily="2" charset="77"/>
                <a:sym typeface="Arial"/>
              </a:rPr>
              <a:t>●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Montserrat" pitchFamily="2" charset="77"/>
                <a:ea typeface="+mn-ea"/>
                <a:cs typeface="Poppins" pitchFamily="2" charset="77"/>
                <a:sym typeface="Arial"/>
              </a:rPr>
              <a:t>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Heard of</a:t>
            </a:r>
            <a:r>
              <a:rPr lang="en-US" sz="1400" kern="0" dirty="0">
                <a:solidFill>
                  <a:srgbClr val="1273BE"/>
                </a:solidFill>
                <a:latin typeface="Montserrat" pitchFamily="2" charset="77"/>
                <a:cs typeface="Poppins" pitchFamily="2" charset="77"/>
                <a:sym typeface="Arial"/>
              </a:rPr>
              <a:t> ●</a:t>
            </a:r>
            <a:r>
              <a:rPr lang="en-US" sz="900" kern="0" dirty="0">
                <a:solidFill>
                  <a:srgbClr val="336699"/>
                </a:solidFill>
                <a:latin typeface="Montserrat" pitchFamily="2" charset="77"/>
                <a:cs typeface="Poppins" pitchFamily="2" charset="77"/>
                <a:sym typeface="Arial"/>
              </a:rPr>
              <a:t> </a:t>
            </a:r>
            <a:r>
              <a:rPr lang="en-US" sz="900" dirty="0">
                <a:solidFill>
                  <a:srgbClr val="000000"/>
                </a:solidFill>
                <a:latin typeface="Montserrat" pitchFamily="2" charset="77"/>
              </a:rPr>
              <a:t>Never heard of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ontserrat" pitchFamily="2" charset="77"/>
              <a:ea typeface="+mn-ea"/>
              <a:cs typeface="+mn-cs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C6E6379-6140-C614-9FA5-8FE7971CA718}"/>
              </a:ext>
            </a:extLst>
          </p:cNvPr>
          <p:cNvGrpSpPr>
            <a:grpSpLocks noChangeAspect="1"/>
          </p:cNvGrpSpPr>
          <p:nvPr/>
        </p:nvGrpSpPr>
        <p:grpSpPr>
          <a:xfrm>
            <a:off x="10759440" y="6409148"/>
            <a:ext cx="822960" cy="191652"/>
            <a:chOff x="-1447995" y="4326965"/>
            <a:chExt cx="6315484" cy="1470760"/>
          </a:xfrm>
          <a:solidFill>
            <a:schemeClr val="bg1"/>
          </a:solidFill>
        </p:grpSpPr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E9148B1B-21FD-721D-7E1D-D06CBD6A0E9D}"/>
                </a:ext>
              </a:extLst>
            </p:cNvPr>
            <p:cNvSpPr/>
            <p:nvPr/>
          </p:nvSpPr>
          <p:spPr>
            <a:xfrm>
              <a:off x="3824651" y="4701952"/>
              <a:ext cx="1042838" cy="1082415"/>
            </a:xfrm>
            <a:custGeom>
              <a:avLst/>
              <a:gdLst>
                <a:gd name="connsiteX0" fmla="*/ 614052 w 1042838"/>
                <a:gd name="connsiteY0" fmla="*/ 0 h 1082415"/>
                <a:gd name="connsiteX1" fmla="*/ 283218 w 1042838"/>
                <a:gd name="connsiteY1" fmla="*/ 147701 h 1082415"/>
                <a:gd name="connsiteX2" fmla="*/ 147332 w 1042838"/>
                <a:gd name="connsiteY2" fmla="*/ 11710 h 1082415"/>
                <a:gd name="connsiteX3" fmla="*/ 0 w 1042838"/>
                <a:gd name="connsiteY3" fmla="*/ 11710 h 1082415"/>
                <a:gd name="connsiteX4" fmla="*/ 0 w 1042838"/>
                <a:gd name="connsiteY4" fmla="*/ 1082415 h 1082415"/>
                <a:gd name="connsiteX5" fmla="*/ 291545 w 1042838"/>
                <a:gd name="connsiteY5" fmla="*/ 1082415 h 1082415"/>
                <a:gd name="connsiteX6" fmla="*/ 291545 w 1042838"/>
                <a:gd name="connsiteY6" fmla="*/ 535385 h 1082415"/>
                <a:gd name="connsiteX7" fmla="*/ 535373 w 1042838"/>
                <a:gd name="connsiteY7" fmla="*/ 241652 h 1082415"/>
                <a:gd name="connsiteX8" fmla="*/ 751294 w 1042838"/>
                <a:gd name="connsiteY8" fmla="*/ 518731 h 1082415"/>
                <a:gd name="connsiteX9" fmla="*/ 751294 w 1042838"/>
                <a:gd name="connsiteY9" fmla="*/ 1082364 h 1082415"/>
                <a:gd name="connsiteX10" fmla="*/ 1042839 w 1042838"/>
                <a:gd name="connsiteY10" fmla="*/ 1082364 h 1082415"/>
                <a:gd name="connsiteX11" fmla="*/ 1042839 w 1042838"/>
                <a:gd name="connsiteY11" fmla="*/ 489559 h 1082415"/>
                <a:gd name="connsiteX12" fmla="*/ 614052 w 1042838"/>
                <a:gd name="connsiteY12" fmla="*/ 0 h 10824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42838" h="1082415">
                  <a:moveTo>
                    <a:pt x="614052" y="0"/>
                  </a:moveTo>
                  <a:cubicBezTo>
                    <a:pt x="449628" y="0"/>
                    <a:pt x="351923" y="62428"/>
                    <a:pt x="283218" y="147701"/>
                  </a:cubicBezTo>
                  <a:lnTo>
                    <a:pt x="147332" y="11710"/>
                  </a:lnTo>
                  <a:lnTo>
                    <a:pt x="0" y="11710"/>
                  </a:lnTo>
                  <a:lnTo>
                    <a:pt x="0" y="1082415"/>
                  </a:lnTo>
                  <a:lnTo>
                    <a:pt x="291545" y="1082415"/>
                  </a:lnTo>
                  <a:lnTo>
                    <a:pt x="291545" y="535385"/>
                  </a:lnTo>
                  <a:cubicBezTo>
                    <a:pt x="291545" y="349981"/>
                    <a:pt x="377060" y="241652"/>
                    <a:pt x="535373" y="241652"/>
                  </a:cubicBezTo>
                  <a:cubicBezTo>
                    <a:pt x="684519" y="241652"/>
                    <a:pt x="751294" y="337494"/>
                    <a:pt x="751294" y="518731"/>
                  </a:cubicBezTo>
                  <a:lnTo>
                    <a:pt x="751294" y="1082364"/>
                  </a:lnTo>
                  <a:lnTo>
                    <a:pt x="1042839" y="1082364"/>
                  </a:lnTo>
                  <a:lnTo>
                    <a:pt x="1042839" y="489559"/>
                  </a:lnTo>
                  <a:cubicBezTo>
                    <a:pt x="1042839" y="122925"/>
                    <a:pt x="845059" y="0"/>
                    <a:pt x="614052" y="0"/>
                  </a:cubicBez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endParaRPr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7F136698-3A64-2A73-B83B-FA641EB4913B}"/>
                </a:ext>
              </a:extLst>
            </p:cNvPr>
            <p:cNvSpPr/>
            <p:nvPr/>
          </p:nvSpPr>
          <p:spPr>
            <a:xfrm>
              <a:off x="1575257" y="4699868"/>
              <a:ext cx="999106" cy="1097857"/>
            </a:xfrm>
            <a:custGeom>
              <a:avLst/>
              <a:gdLst>
                <a:gd name="connsiteX0" fmla="*/ 561013 w 999106"/>
                <a:gd name="connsiteY0" fmla="*/ 428412 h 1097857"/>
                <a:gd name="connsiteX1" fmla="*/ 505041 w 999106"/>
                <a:gd name="connsiteY1" fmla="*/ 421704 h 1097857"/>
                <a:gd name="connsiteX2" fmla="*/ 301940 w 999106"/>
                <a:gd name="connsiteY2" fmla="*/ 321255 h 1097857"/>
                <a:gd name="connsiteX3" fmla="*/ 488885 w 999106"/>
                <a:gd name="connsiteY3" fmla="*/ 208319 h 1097857"/>
                <a:gd name="connsiteX4" fmla="*/ 703387 w 999106"/>
                <a:gd name="connsiteY4" fmla="*/ 345815 h 1097857"/>
                <a:gd name="connsiteX5" fmla="*/ 982461 w 999106"/>
                <a:gd name="connsiteY5" fmla="*/ 345815 h 1097857"/>
                <a:gd name="connsiteX6" fmla="*/ 494684 w 999106"/>
                <a:gd name="connsiteY6" fmla="*/ 0 h 1097857"/>
                <a:gd name="connsiteX7" fmla="*/ 22891 w 999106"/>
                <a:gd name="connsiteY7" fmla="*/ 350612 h 1097857"/>
                <a:gd name="connsiteX8" fmla="*/ 450710 w 999106"/>
                <a:gd name="connsiteY8" fmla="*/ 654258 h 1097857"/>
                <a:gd name="connsiteX9" fmla="*/ 504735 w 999106"/>
                <a:gd name="connsiteY9" fmla="*/ 660966 h 1097857"/>
                <a:gd name="connsiteX10" fmla="*/ 713807 w 999106"/>
                <a:gd name="connsiteY10" fmla="*/ 763517 h 1097857"/>
                <a:gd name="connsiteX11" fmla="*/ 519936 w 999106"/>
                <a:gd name="connsiteY11" fmla="*/ 887455 h 1097857"/>
                <a:gd name="connsiteX12" fmla="*/ 276961 w 999106"/>
                <a:gd name="connsiteY12" fmla="*/ 729134 h 1097857"/>
                <a:gd name="connsiteX13" fmla="*/ 0 w 999106"/>
                <a:gd name="connsiteY13" fmla="*/ 729134 h 1097857"/>
                <a:gd name="connsiteX14" fmla="*/ 511177 w 999106"/>
                <a:gd name="connsiteY14" fmla="*/ 1097858 h 1097857"/>
                <a:gd name="connsiteX15" fmla="*/ 999107 w 999106"/>
                <a:gd name="connsiteY15" fmla="*/ 737868 h 1097857"/>
                <a:gd name="connsiteX16" fmla="*/ 561013 w 999106"/>
                <a:gd name="connsiteY16" fmla="*/ 428412 h 1097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999106" h="1097857">
                  <a:moveTo>
                    <a:pt x="561013" y="428412"/>
                  </a:moveTo>
                  <a:lnTo>
                    <a:pt x="505041" y="421704"/>
                  </a:lnTo>
                  <a:cubicBezTo>
                    <a:pt x="374928" y="406114"/>
                    <a:pt x="301940" y="391837"/>
                    <a:pt x="301940" y="321255"/>
                  </a:cubicBezTo>
                  <a:cubicBezTo>
                    <a:pt x="301940" y="249972"/>
                    <a:pt x="376869" y="208319"/>
                    <a:pt x="488885" y="208319"/>
                  </a:cubicBezTo>
                  <a:cubicBezTo>
                    <a:pt x="613899" y="208319"/>
                    <a:pt x="695080" y="260401"/>
                    <a:pt x="703387" y="345815"/>
                  </a:cubicBezTo>
                  <a:lnTo>
                    <a:pt x="982461" y="345815"/>
                  </a:lnTo>
                  <a:cubicBezTo>
                    <a:pt x="967877" y="127072"/>
                    <a:pt x="770149" y="0"/>
                    <a:pt x="494684" y="0"/>
                  </a:cubicBezTo>
                  <a:cubicBezTo>
                    <a:pt x="208136" y="0"/>
                    <a:pt x="22891" y="137501"/>
                    <a:pt x="22891" y="350612"/>
                  </a:cubicBezTo>
                  <a:cubicBezTo>
                    <a:pt x="22891" y="563015"/>
                    <a:pt x="206901" y="623996"/>
                    <a:pt x="450710" y="654258"/>
                  </a:cubicBezTo>
                  <a:lnTo>
                    <a:pt x="504735" y="660966"/>
                  </a:lnTo>
                  <a:cubicBezTo>
                    <a:pt x="659629" y="680193"/>
                    <a:pt x="713807" y="693572"/>
                    <a:pt x="713807" y="763517"/>
                  </a:cubicBezTo>
                  <a:cubicBezTo>
                    <a:pt x="713807" y="847860"/>
                    <a:pt x="640819" y="887455"/>
                    <a:pt x="519936" y="887455"/>
                  </a:cubicBezTo>
                  <a:cubicBezTo>
                    <a:pt x="366621" y="887455"/>
                    <a:pt x="287382" y="822868"/>
                    <a:pt x="276961" y="729134"/>
                  </a:cubicBezTo>
                  <a:lnTo>
                    <a:pt x="0" y="729134"/>
                  </a:lnTo>
                  <a:cubicBezTo>
                    <a:pt x="12477" y="958273"/>
                    <a:pt x="214368" y="1097858"/>
                    <a:pt x="511177" y="1097858"/>
                  </a:cubicBezTo>
                  <a:cubicBezTo>
                    <a:pt x="799291" y="1097858"/>
                    <a:pt x="999107" y="966332"/>
                    <a:pt x="999107" y="737868"/>
                  </a:cubicBezTo>
                  <a:cubicBezTo>
                    <a:pt x="999107" y="519967"/>
                    <a:pt x="811888" y="458476"/>
                    <a:pt x="561013" y="428412"/>
                  </a:cubicBez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endParaRPr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4DF93037-CE35-3699-C241-DADE4AE7C6AE}"/>
                </a:ext>
              </a:extLst>
            </p:cNvPr>
            <p:cNvSpPr/>
            <p:nvPr/>
          </p:nvSpPr>
          <p:spPr>
            <a:xfrm>
              <a:off x="2620515" y="4701952"/>
              <a:ext cx="1128182" cy="1095768"/>
            </a:xfrm>
            <a:custGeom>
              <a:avLst/>
              <a:gdLst>
                <a:gd name="connsiteX0" fmla="*/ 564094 w 1128182"/>
                <a:gd name="connsiteY0" fmla="*/ 0 h 1095768"/>
                <a:gd name="connsiteX1" fmla="*/ 0 w 1128182"/>
                <a:gd name="connsiteY1" fmla="*/ 547871 h 1095768"/>
                <a:gd name="connsiteX2" fmla="*/ 564094 w 1128182"/>
                <a:gd name="connsiteY2" fmla="*/ 1095768 h 1095768"/>
                <a:gd name="connsiteX3" fmla="*/ 1128182 w 1128182"/>
                <a:gd name="connsiteY3" fmla="*/ 547871 h 1095768"/>
                <a:gd name="connsiteX4" fmla="*/ 564094 w 1128182"/>
                <a:gd name="connsiteY4" fmla="*/ 0 h 1095768"/>
                <a:gd name="connsiteX5" fmla="*/ 564094 w 1128182"/>
                <a:gd name="connsiteY5" fmla="*/ 856200 h 1095768"/>
                <a:gd name="connsiteX6" fmla="*/ 295860 w 1128182"/>
                <a:gd name="connsiteY6" fmla="*/ 547871 h 1095768"/>
                <a:gd name="connsiteX7" fmla="*/ 564094 w 1128182"/>
                <a:gd name="connsiteY7" fmla="*/ 239568 h 1095768"/>
                <a:gd name="connsiteX8" fmla="*/ 834409 w 1128182"/>
                <a:gd name="connsiteY8" fmla="*/ 547871 h 1095768"/>
                <a:gd name="connsiteX9" fmla="*/ 564094 w 1128182"/>
                <a:gd name="connsiteY9" fmla="*/ 856200 h 10957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28182" h="1095768">
                  <a:moveTo>
                    <a:pt x="564094" y="0"/>
                  </a:moveTo>
                  <a:cubicBezTo>
                    <a:pt x="222732" y="0"/>
                    <a:pt x="0" y="218742"/>
                    <a:pt x="0" y="547871"/>
                  </a:cubicBezTo>
                  <a:cubicBezTo>
                    <a:pt x="0" y="877026"/>
                    <a:pt x="222732" y="1095768"/>
                    <a:pt x="564094" y="1095768"/>
                  </a:cubicBezTo>
                  <a:cubicBezTo>
                    <a:pt x="905456" y="1095768"/>
                    <a:pt x="1128182" y="879109"/>
                    <a:pt x="1128182" y="547871"/>
                  </a:cubicBezTo>
                  <a:cubicBezTo>
                    <a:pt x="1128182" y="218742"/>
                    <a:pt x="905456" y="0"/>
                    <a:pt x="564094" y="0"/>
                  </a:cubicBezTo>
                  <a:close/>
                  <a:moveTo>
                    <a:pt x="564094" y="856200"/>
                  </a:moveTo>
                  <a:cubicBezTo>
                    <a:pt x="395768" y="856200"/>
                    <a:pt x="295860" y="729128"/>
                    <a:pt x="295860" y="547871"/>
                  </a:cubicBezTo>
                  <a:cubicBezTo>
                    <a:pt x="295860" y="366660"/>
                    <a:pt x="395768" y="239568"/>
                    <a:pt x="564094" y="239568"/>
                  </a:cubicBezTo>
                  <a:cubicBezTo>
                    <a:pt x="732420" y="239568"/>
                    <a:pt x="834409" y="366660"/>
                    <a:pt x="834409" y="547871"/>
                  </a:cubicBezTo>
                  <a:cubicBezTo>
                    <a:pt x="834409" y="729128"/>
                    <a:pt x="732420" y="856200"/>
                    <a:pt x="564094" y="856200"/>
                  </a:cubicBez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endParaRPr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443EAA29-D453-927A-6D8E-95CCD81DA48B}"/>
                </a:ext>
              </a:extLst>
            </p:cNvPr>
            <p:cNvSpPr/>
            <p:nvPr/>
          </p:nvSpPr>
          <p:spPr>
            <a:xfrm>
              <a:off x="911892" y="4713661"/>
              <a:ext cx="650736" cy="1070654"/>
            </a:xfrm>
            <a:custGeom>
              <a:avLst/>
              <a:gdLst>
                <a:gd name="connsiteX0" fmla="*/ 292506 w 650736"/>
                <a:gd name="connsiteY0" fmla="*/ 163367 h 1070654"/>
                <a:gd name="connsiteX1" fmla="*/ 129349 w 650736"/>
                <a:gd name="connsiteY1" fmla="*/ 0 h 1070654"/>
                <a:gd name="connsiteX2" fmla="*/ 0 w 650736"/>
                <a:gd name="connsiteY2" fmla="*/ 6 h 1070654"/>
                <a:gd name="connsiteX3" fmla="*/ 223 w 650736"/>
                <a:gd name="connsiteY3" fmla="*/ 1070655 h 1070654"/>
                <a:gd name="connsiteX4" fmla="*/ 290768 w 650736"/>
                <a:gd name="connsiteY4" fmla="*/ 1070655 h 1070654"/>
                <a:gd name="connsiteX5" fmla="*/ 290768 w 650736"/>
                <a:gd name="connsiteY5" fmla="*/ 545788 h 1070654"/>
                <a:gd name="connsiteX6" fmla="*/ 532222 w 650736"/>
                <a:gd name="connsiteY6" fmla="*/ 266651 h 1070654"/>
                <a:gd name="connsiteX7" fmla="*/ 650737 w 650736"/>
                <a:gd name="connsiteY7" fmla="*/ 266651 h 1070654"/>
                <a:gd name="connsiteX8" fmla="*/ 650737 w 650736"/>
                <a:gd name="connsiteY8" fmla="*/ 0 h 1070654"/>
                <a:gd name="connsiteX9" fmla="*/ 598844 w 650736"/>
                <a:gd name="connsiteY9" fmla="*/ 0 h 1070654"/>
                <a:gd name="connsiteX10" fmla="*/ 292506 w 650736"/>
                <a:gd name="connsiteY10" fmla="*/ 163367 h 10706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50736" h="1070654">
                  <a:moveTo>
                    <a:pt x="292506" y="163367"/>
                  </a:moveTo>
                  <a:lnTo>
                    <a:pt x="129349" y="0"/>
                  </a:lnTo>
                  <a:lnTo>
                    <a:pt x="0" y="6"/>
                  </a:lnTo>
                  <a:lnTo>
                    <a:pt x="223" y="1070655"/>
                  </a:lnTo>
                  <a:lnTo>
                    <a:pt x="290768" y="1070655"/>
                  </a:lnTo>
                  <a:lnTo>
                    <a:pt x="290768" y="545788"/>
                  </a:lnTo>
                  <a:cubicBezTo>
                    <a:pt x="290768" y="383319"/>
                    <a:pt x="357390" y="266651"/>
                    <a:pt x="532222" y="266651"/>
                  </a:cubicBezTo>
                  <a:lnTo>
                    <a:pt x="650737" y="266651"/>
                  </a:lnTo>
                  <a:lnTo>
                    <a:pt x="650737" y="0"/>
                  </a:lnTo>
                  <a:lnTo>
                    <a:pt x="598844" y="0"/>
                  </a:lnTo>
                  <a:cubicBezTo>
                    <a:pt x="432320" y="0"/>
                    <a:pt x="346913" y="67524"/>
                    <a:pt x="292506" y="163367"/>
                  </a:cubicBez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endParaRPr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0A146A37-4C8F-B508-E6FF-93D3D8DF9A3D}"/>
                </a:ext>
              </a:extLst>
            </p:cNvPr>
            <p:cNvSpPr/>
            <p:nvPr/>
          </p:nvSpPr>
          <p:spPr>
            <a:xfrm>
              <a:off x="-241217" y="4713636"/>
              <a:ext cx="1026917" cy="1084071"/>
            </a:xfrm>
            <a:custGeom>
              <a:avLst/>
              <a:gdLst>
                <a:gd name="connsiteX0" fmla="*/ 736577 w 1026917"/>
                <a:gd name="connsiteY0" fmla="*/ 25 h 1084071"/>
                <a:gd name="connsiteX1" fmla="*/ 736577 w 1026917"/>
                <a:gd name="connsiteY1" fmla="*/ 536200 h 1084071"/>
                <a:gd name="connsiteX2" fmla="*/ 497090 w 1026917"/>
                <a:gd name="connsiteY2" fmla="*/ 840356 h 1084071"/>
                <a:gd name="connsiteX3" fmla="*/ 291545 w 1026917"/>
                <a:gd name="connsiteY3" fmla="*/ 554969 h 1084071"/>
                <a:gd name="connsiteX4" fmla="*/ 291545 w 1026917"/>
                <a:gd name="connsiteY4" fmla="*/ 6 h 1084071"/>
                <a:gd name="connsiteX5" fmla="*/ 0 w 1026917"/>
                <a:gd name="connsiteY5" fmla="*/ 0 h 1084071"/>
                <a:gd name="connsiteX6" fmla="*/ 0 w 1026917"/>
                <a:gd name="connsiteY6" fmla="*/ 594531 h 1084071"/>
                <a:gd name="connsiteX7" fmla="*/ 419767 w 1026917"/>
                <a:gd name="connsiteY7" fmla="*/ 1084071 h 1084071"/>
                <a:gd name="connsiteX8" fmla="*/ 739295 w 1026917"/>
                <a:gd name="connsiteY8" fmla="*/ 939154 h 1084071"/>
                <a:gd name="connsiteX9" fmla="*/ 870560 w 1026917"/>
                <a:gd name="connsiteY9" fmla="*/ 1070680 h 1084071"/>
                <a:gd name="connsiteX10" fmla="*/ 1026918 w 1026917"/>
                <a:gd name="connsiteY10" fmla="*/ 1070680 h 1084071"/>
                <a:gd name="connsiteX11" fmla="*/ 1026186 w 1026917"/>
                <a:gd name="connsiteY11" fmla="*/ 25 h 1084071"/>
                <a:gd name="connsiteX12" fmla="*/ 736577 w 1026917"/>
                <a:gd name="connsiteY12" fmla="*/ 25 h 10840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26917" h="1084071">
                  <a:moveTo>
                    <a:pt x="736577" y="25"/>
                  </a:moveTo>
                  <a:lnTo>
                    <a:pt x="736577" y="536200"/>
                  </a:lnTo>
                  <a:cubicBezTo>
                    <a:pt x="736577" y="734116"/>
                    <a:pt x="653175" y="840356"/>
                    <a:pt x="497090" y="840356"/>
                  </a:cubicBezTo>
                  <a:cubicBezTo>
                    <a:pt x="350115" y="840356"/>
                    <a:pt x="291545" y="746603"/>
                    <a:pt x="291545" y="554969"/>
                  </a:cubicBezTo>
                  <a:lnTo>
                    <a:pt x="291545" y="6"/>
                  </a:lnTo>
                  <a:lnTo>
                    <a:pt x="0" y="0"/>
                  </a:lnTo>
                  <a:lnTo>
                    <a:pt x="0" y="594531"/>
                  </a:lnTo>
                  <a:cubicBezTo>
                    <a:pt x="0" y="973684"/>
                    <a:pt x="203998" y="1084071"/>
                    <a:pt x="419767" y="1084071"/>
                  </a:cubicBezTo>
                  <a:cubicBezTo>
                    <a:pt x="576590" y="1084071"/>
                    <a:pt x="674499" y="1024428"/>
                    <a:pt x="739295" y="939154"/>
                  </a:cubicBezTo>
                  <a:lnTo>
                    <a:pt x="870560" y="1070680"/>
                  </a:lnTo>
                  <a:lnTo>
                    <a:pt x="1026918" y="1070680"/>
                  </a:lnTo>
                  <a:lnTo>
                    <a:pt x="1026186" y="25"/>
                  </a:lnTo>
                  <a:lnTo>
                    <a:pt x="736577" y="25"/>
                  </a:ln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endParaRPr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4E269501-E804-B5E5-DE29-6F8AA054F624}"/>
                </a:ext>
              </a:extLst>
            </p:cNvPr>
            <p:cNvSpPr/>
            <p:nvPr/>
          </p:nvSpPr>
          <p:spPr>
            <a:xfrm>
              <a:off x="-1447995" y="4326965"/>
              <a:ext cx="1138596" cy="1457401"/>
            </a:xfrm>
            <a:custGeom>
              <a:avLst/>
              <a:gdLst>
                <a:gd name="connsiteX0" fmla="*/ 817617 w 1138596"/>
                <a:gd name="connsiteY0" fmla="*/ 706358 h 1457401"/>
                <a:gd name="connsiteX1" fmla="*/ 1086557 w 1138596"/>
                <a:gd name="connsiteY1" fmla="*/ 385403 h 1457401"/>
                <a:gd name="connsiteX2" fmla="*/ 553693 w 1138596"/>
                <a:gd name="connsiteY2" fmla="*/ 0 h 1457401"/>
                <a:gd name="connsiteX3" fmla="*/ 0 w 1138596"/>
                <a:gd name="connsiteY3" fmla="*/ 0 h 1457401"/>
                <a:gd name="connsiteX4" fmla="*/ 0 w 1138596"/>
                <a:gd name="connsiteY4" fmla="*/ 1457402 h 1457401"/>
                <a:gd name="connsiteX5" fmla="*/ 580753 w 1138596"/>
                <a:gd name="connsiteY5" fmla="*/ 1457351 h 1457401"/>
                <a:gd name="connsiteX6" fmla="*/ 1138596 w 1138596"/>
                <a:gd name="connsiteY6" fmla="*/ 1043706 h 1457401"/>
                <a:gd name="connsiteX7" fmla="*/ 817617 w 1138596"/>
                <a:gd name="connsiteY7" fmla="*/ 706358 h 1457401"/>
                <a:gd name="connsiteX8" fmla="*/ 306415 w 1138596"/>
                <a:gd name="connsiteY8" fmla="*/ 247761 h 1457401"/>
                <a:gd name="connsiteX9" fmla="*/ 567831 w 1138596"/>
                <a:gd name="connsiteY9" fmla="*/ 247761 h 1457401"/>
                <a:gd name="connsiteX10" fmla="*/ 780143 w 1138596"/>
                <a:gd name="connsiteY10" fmla="*/ 422908 h 1457401"/>
                <a:gd name="connsiteX11" fmla="*/ 567831 w 1138596"/>
                <a:gd name="connsiteY11" fmla="*/ 599972 h 1457401"/>
                <a:gd name="connsiteX12" fmla="*/ 306415 w 1138596"/>
                <a:gd name="connsiteY12" fmla="*/ 599972 h 1457401"/>
                <a:gd name="connsiteX13" fmla="*/ 306415 w 1138596"/>
                <a:gd name="connsiteY13" fmla="*/ 247761 h 1457401"/>
                <a:gd name="connsiteX14" fmla="*/ 588665 w 1138596"/>
                <a:gd name="connsiteY14" fmla="*/ 1208404 h 1457401"/>
                <a:gd name="connsiteX15" fmla="*/ 306415 w 1138596"/>
                <a:gd name="connsiteY15" fmla="*/ 1208404 h 1457401"/>
                <a:gd name="connsiteX16" fmla="*/ 306415 w 1138596"/>
                <a:gd name="connsiteY16" fmla="*/ 841624 h 1457401"/>
                <a:gd name="connsiteX17" fmla="*/ 588665 w 1138596"/>
                <a:gd name="connsiteY17" fmla="*/ 841624 h 1457401"/>
                <a:gd name="connsiteX18" fmla="*/ 823868 w 1138596"/>
                <a:gd name="connsiteY18" fmla="*/ 1026696 h 1457401"/>
                <a:gd name="connsiteX19" fmla="*/ 588665 w 1138596"/>
                <a:gd name="connsiteY19" fmla="*/ 1208404 h 1457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138596" h="1457401">
                  <a:moveTo>
                    <a:pt x="817617" y="706358"/>
                  </a:moveTo>
                  <a:cubicBezTo>
                    <a:pt x="978317" y="670937"/>
                    <a:pt x="1086557" y="568717"/>
                    <a:pt x="1086557" y="385403"/>
                  </a:cubicBezTo>
                  <a:cubicBezTo>
                    <a:pt x="1086557" y="141662"/>
                    <a:pt x="890892" y="0"/>
                    <a:pt x="553693" y="0"/>
                  </a:cubicBezTo>
                  <a:lnTo>
                    <a:pt x="0" y="0"/>
                  </a:lnTo>
                  <a:lnTo>
                    <a:pt x="0" y="1457402"/>
                  </a:lnTo>
                  <a:lnTo>
                    <a:pt x="580753" y="1457351"/>
                  </a:lnTo>
                  <a:cubicBezTo>
                    <a:pt x="938761" y="1457351"/>
                    <a:pt x="1138596" y="1297851"/>
                    <a:pt x="1138596" y="1043706"/>
                  </a:cubicBezTo>
                  <a:cubicBezTo>
                    <a:pt x="1138596" y="835367"/>
                    <a:pt x="1003435" y="731351"/>
                    <a:pt x="817617" y="706358"/>
                  </a:cubicBezTo>
                  <a:close/>
                  <a:moveTo>
                    <a:pt x="306415" y="247761"/>
                  </a:moveTo>
                  <a:lnTo>
                    <a:pt x="567831" y="247761"/>
                  </a:lnTo>
                  <a:cubicBezTo>
                    <a:pt x="703132" y="247761"/>
                    <a:pt x="780143" y="314578"/>
                    <a:pt x="780143" y="422908"/>
                  </a:cubicBezTo>
                  <a:cubicBezTo>
                    <a:pt x="780143" y="531212"/>
                    <a:pt x="701044" y="599972"/>
                    <a:pt x="567831" y="599972"/>
                  </a:cubicBezTo>
                  <a:lnTo>
                    <a:pt x="306415" y="599972"/>
                  </a:lnTo>
                  <a:lnTo>
                    <a:pt x="306415" y="247761"/>
                  </a:lnTo>
                  <a:close/>
                  <a:moveTo>
                    <a:pt x="588665" y="1208404"/>
                  </a:moveTo>
                  <a:lnTo>
                    <a:pt x="306415" y="1208404"/>
                  </a:lnTo>
                  <a:lnTo>
                    <a:pt x="306415" y="841624"/>
                  </a:lnTo>
                  <a:lnTo>
                    <a:pt x="588665" y="841624"/>
                  </a:lnTo>
                  <a:cubicBezTo>
                    <a:pt x="736436" y="841624"/>
                    <a:pt x="823868" y="910384"/>
                    <a:pt x="823868" y="1026696"/>
                  </a:cubicBezTo>
                  <a:cubicBezTo>
                    <a:pt x="823868" y="1141613"/>
                    <a:pt x="738524" y="1208404"/>
                    <a:pt x="588665" y="1208404"/>
                  </a:cubicBez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endParaRPr>
            </a:p>
          </p:txBody>
        </p:sp>
      </p:grpSp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2721AEDF-44DD-9D60-159D-C84635175CAE}"/>
              </a:ext>
            </a:extLst>
          </p:cNvPr>
          <p:cNvSpPr txBox="1">
            <a:spLocks/>
          </p:cNvSpPr>
          <p:nvPr/>
        </p:nvSpPr>
        <p:spPr>
          <a:xfrm>
            <a:off x="11582400" y="6371624"/>
            <a:ext cx="609600" cy="266700"/>
          </a:xfrm>
          <a:prstGeom prst="rect">
            <a:avLst/>
          </a:prstGeom>
        </p:spPr>
        <p:txBody>
          <a:bodyPr vert="horz" lIns="0" tIns="45718" rIns="0" bIns="45718" rtlCol="0" anchor="ctr"/>
          <a:lstStyle>
            <a:defPPr>
              <a:defRPr lang="en-US"/>
            </a:defPPr>
            <a:lvl1pPr marL="0" algn="r" defTabSz="914354" rtl="0" eaLnBrk="1" latinLnBrk="0" hangingPunct="1">
              <a:defRPr sz="900" b="1" i="0" kern="1200" cap="all" spc="0" baseline="0">
                <a:solidFill>
                  <a:schemeClr val="tx1"/>
                </a:solidFill>
                <a:latin typeface="Muli Black Roman" charset="0"/>
                <a:ea typeface="Muli Black Roman" charset="0"/>
                <a:cs typeface="Muli Black Roman" charset="0"/>
              </a:defRPr>
            </a:lvl1pPr>
            <a:lvl2pPr marL="45717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4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9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6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0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2191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0B873B-0331-7E4E-9211-E1D8275AB50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cs typeface="Arial" panose="020B0604020202020204" pitchFamily="34" charset="0"/>
              </a:rPr>
              <a:pPr marL="0" marR="0" lvl="0" indent="0" algn="ctr" defTabSz="121910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 pitchFamily="2" charset="77"/>
              <a:cs typeface="Arial" panose="020B0604020202020204" pitchFamily="34" charset="0"/>
            </a:endParaRPr>
          </a:p>
        </p:txBody>
      </p:sp>
      <p:pic>
        <p:nvPicPr>
          <p:cNvPr id="50" name="Picture 49" descr="A logo with blue dots&#10;&#10;AI-generated content may be incorrect.">
            <a:extLst>
              <a:ext uri="{FF2B5EF4-FFF2-40B4-BE49-F238E27FC236}">
                <a16:creationId xmlns:a16="http://schemas.microsoft.com/office/drawing/2014/main" id="{CD356578-8E73-F2B3-A14B-3673064EED6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7172" y="6229671"/>
            <a:ext cx="1026158" cy="528342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6AF24F4-FF54-60E9-CCCC-6C71C971CBC5}"/>
              </a:ext>
            </a:extLst>
          </p:cNvPr>
          <p:cNvSpPr/>
          <p:nvPr/>
        </p:nvSpPr>
        <p:spPr>
          <a:xfrm>
            <a:off x="749079" y="1988052"/>
            <a:ext cx="10670536" cy="3830042"/>
          </a:xfrm>
          <a:prstGeom prst="rect">
            <a:avLst/>
          </a:prstGeom>
          <a:solidFill>
            <a:schemeClr val="accent1">
              <a:lumMod val="20000"/>
              <a:lumOff val="80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Montserrat" pitchFamily="2" charset="77"/>
              <a:ea typeface="+mn-ea"/>
              <a:cs typeface="+mn-cs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2499419-6831-282F-57DD-5A542FE7C649}"/>
              </a:ext>
            </a:extLst>
          </p:cNvPr>
          <p:cNvSpPr/>
          <p:nvPr/>
        </p:nvSpPr>
        <p:spPr>
          <a:xfrm>
            <a:off x="685800" y="158750"/>
            <a:ext cx="1854200" cy="241300"/>
          </a:xfrm>
          <a:prstGeom prst="roundRect">
            <a:avLst/>
          </a:prstGeom>
          <a:solidFill>
            <a:srgbClr val="2B9CB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Global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Content Placeholder 5">
            <a:extLst>
              <a:ext uri="{FF2B5EF4-FFF2-40B4-BE49-F238E27FC236}">
                <a16:creationId xmlns:a16="http://schemas.microsoft.com/office/drawing/2014/main" id="{EEDF9B79-6E4A-D386-EBE0-D5D5D7E1A9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2033477"/>
              </p:ext>
            </p:extLst>
          </p:nvPr>
        </p:nvGraphicFramePr>
        <p:xfrm>
          <a:off x="838200" y="1924372"/>
          <a:ext cx="10515600" cy="38937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17B1855-50C4-2941-0936-61060DE93EEE}"/>
              </a:ext>
            </a:extLst>
          </p:cNvPr>
          <p:cNvCxnSpPr/>
          <p:nvPr/>
        </p:nvCxnSpPr>
        <p:spPr>
          <a:xfrm>
            <a:off x="9969689" y="1988052"/>
            <a:ext cx="0" cy="36884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A2BCD52-3B28-2D3B-EC4A-8BFB377101D6}"/>
              </a:ext>
            </a:extLst>
          </p:cNvPr>
          <p:cNvCxnSpPr/>
          <p:nvPr/>
        </p:nvCxnSpPr>
        <p:spPr>
          <a:xfrm>
            <a:off x="2610039" y="1988052"/>
            <a:ext cx="0" cy="36884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ight Bracket 8">
            <a:extLst>
              <a:ext uri="{FF2B5EF4-FFF2-40B4-BE49-F238E27FC236}">
                <a16:creationId xmlns:a16="http://schemas.microsoft.com/office/drawing/2014/main" id="{971C6C37-23D2-AE54-CF3F-FD68F8D4162A}"/>
              </a:ext>
            </a:extLst>
          </p:cNvPr>
          <p:cNvSpPr/>
          <p:nvPr/>
        </p:nvSpPr>
        <p:spPr>
          <a:xfrm>
            <a:off x="3441700" y="3651250"/>
            <a:ext cx="400050" cy="1879600"/>
          </a:xfrm>
          <a:prstGeom prst="rightBracket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460DFDE-2F4E-ECC9-1401-8E79BDFEF1CD}"/>
              </a:ext>
            </a:extLst>
          </p:cNvPr>
          <p:cNvSpPr txBox="1"/>
          <p:nvPr/>
        </p:nvSpPr>
        <p:spPr>
          <a:xfrm>
            <a:off x="3544460" y="4314051"/>
            <a:ext cx="660396" cy="553998"/>
          </a:xfrm>
          <a:prstGeom prst="rect">
            <a:avLst/>
          </a:prstGeom>
          <a:solidFill>
            <a:srgbClr val="F2F9F7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Total Familiar</a:t>
            </a:r>
          </a:p>
          <a:p>
            <a:pPr algn="ctr"/>
            <a:r>
              <a:rPr lang="en-US" sz="1000" dirty="0"/>
              <a:t>55%</a:t>
            </a:r>
          </a:p>
        </p:txBody>
      </p:sp>
      <p:sp>
        <p:nvSpPr>
          <p:cNvPr id="12" name="Right Bracket 11">
            <a:extLst>
              <a:ext uri="{FF2B5EF4-FFF2-40B4-BE49-F238E27FC236}">
                <a16:creationId xmlns:a16="http://schemas.microsoft.com/office/drawing/2014/main" id="{F721AD7B-DD5B-0148-9CD9-9E10DD38E944}"/>
              </a:ext>
            </a:extLst>
          </p:cNvPr>
          <p:cNvSpPr/>
          <p:nvPr/>
        </p:nvSpPr>
        <p:spPr>
          <a:xfrm>
            <a:off x="4881696" y="3924299"/>
            <a:ext cx="400050" cy="1618271"/>
          </a:xfrm>
          <a:prstGeom prst="rightBracket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3807485-1C0C-5F0E-AFA3-09C3875AEB28}"/>
              </a:ext>
            </a:extLst>
          </p:cNvPr>
          <p:cNvSpPr txBox="1"/>
          <p:nvPr/>
        </p:nvSpPr>
        <p:spPr>
          <a:xfrm>
            <a:off x="4951548" y="4456435"/>
            <a:ext cx="660396" cy="553998"/>
          </a:xfrm>
          <a:prstGeom prst="rect">
            <a:avLst/>
          </a:prstGeom>
          <a:solidFill>
            <a:srgbClr val="F2F9F7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Total Familiar</a:t>
            </a:r>
          </a:p>
          <a:p>
            <a:pPr algn="ctr"/>
            <a:r>
              <a:rPr lang="en-US" sz="1000" dirty="0"/>
              <a:t>47%</a:t>
            </a:r>
          </a:p>
        </p:txBody>
      </p:sp>
      <p:sp>
        <p:nvSpPr>
          <p:cNvPr id="17" name="Right Bracket 16">
            <a:extLst>
              <a:ext uri="{FF2B5EF4-FFF2-40B4-BE49-F238E27FC236}">
                <a16:creationId xmlns:a16="http://schemas.microsoft.com/office/drawing/2014/main" id="{C6E2575E-3850-1CE9-48BE-54BDFF9152BF}"/>
              </a:ext>
            </a:extLst>
          </p:cNvPr>
          <p:cNvSpPr/>
          <p:nvPr/>
        </p:nvSpPr>
        <p:spPr>
          <a:xfrm>
            <a:off x="6322956" y="4019549"/>
            <a:ext cx="400050" cy="1523021"/>
          </a:xfrm>
          <a:prstGeom prst="rightBracket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0FAFA12-C08B-F019-B214-C0E6DEEBF74A}"/>
              </a:ext>
            </a:extLst>
          </p:cNvPr>
          <p:cNvSpPr txBox="1"/>
          <p:nvPr/>
        </p:nvSpPr>
        <p:spPr>
          <a:xfrm>
            <a:off x="6392808" y="4504060"/>
            <a:ext cx="660396" cy="553998"/>
          </a:xfrm>
          <a:prstGeom prst="rect">
            <a:avLst/>
          </a:prstGeom>
          <a:solidFill>
            <a:srgbClr val="F2F9F7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Total Familiar</a:t>
            </a:r>
          </a:p>
          <a:p>
            <a:pPr algn="ctr"/>
            <a:r>
              <a:rPr lang="en-US" sz="1000" dirty="0"/>
              <a:t>44%</a:t>
            </a:r>
          </a:p>
        </p:txBody>
      </p:sp>
      <p:sp>
        <p:nvSpPr>
          <p:cNvPr id="25" name="Right Bracket 24">
            <a:extLst>
              <a:ext uri="{FF2B5EF4-FFF2-40B4-BE49-F238E27FC236}">
                <a16:creationId xmlns:a16="http://schemas.microsoft.com/office/drawing/2014/main" id="{3F3B76DE-B7A1-3C9A-C803-0AB1702F4659}"/>
              </a:ext>
            </a:extLst>
          </p:cNvPr>
          <p:cNvSpPr/>
          <p:nvPr/>
        </p:nvSpPr>
        <p:spPr>
          <a:xfrm>
            <a:off x="7788656" y="4146549"/>
            <a:ext cx="400050" cy="1396021"/>
          </a:xfrm>
          <a:prstGeom prst="rightBracket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BFAB1D1-BD6E-86D0-3CC4-97EF095C8682}"/>
              </a:ext>
            </a:extLst>
          </p:cNvPr>
          <p:cNvSpPr txBox="1"/>
          <p:nvPr/>
        </p:nvSpPr>
        <p:spPr>
          <a:xfrm>
            <a:off x="7868995" y="4567560"/>
            <a:ext cx="660396" cy="553998"/>
          </a:xfrm>
          <a:prstGeom prst="rect">
            <a:avLst/>
          </a:prstGeom>
          <a:solidFill>
            <a:srgbClr val="F2F9F7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Total Familiar</a:t>
            </a:r>
          </a:p>
          <a:p>
            <a:pPr algn="ctr"/>
            <a:r>
              <a:rPr lang="en-US" sz="1000" dirty="0"/>
              <a:t>40%</a:t>
            </a:r>
          </a:p>
        </p:txBody>
      </p:sp>
      <p:sp>
        <p:nvSpPr>
          <p:cNvPr id="27" name="Right Bracket 26">
            <a:extLst>
              <a:ext uri="{FF2B5EF4-FFF2-40B4-BE49-F238E27FC236}">
                <a16:creationId xmlns:a16="http://schemas.microsoft.com/office/drawing/2014/main" id="{D58AB54B-3F74-F75D-4F00-651AEB56D583}"/>
              </a:ext>
            </a:extLst>
          </p:cNvPr>
          <p:cNvSpPr/>
          <p:nvPr/>
        </p:nvSpPr>
        <p:spPr>
          <a:xfrm>
            <a:off x="9249347" y="4146549"/>
            <a:ext cx="400050" cy="1396021"/>
          </a:xfrm>
          <a:prstGeom prst="rightBracket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408AD8F-77D1-0D60-DD25-D25441655E7B}"/>
              </a:ext>
            </a:extLst>
          </p:cNvPr>
          <p:cNvSpPr txBox="1"/>
          <p:nvPr/>
        </p:nvSpPr>
        <p:spPr>
          <a:xfrm>
            <a:off x="9329686" y="4567560"/>
            <a:ext cx="640001" cy="553998"/>
          </a:xfrm>
          <a:prstGeom prst="rect">
            <a:avLst/>
          </a:prstGeom>
          <a:solidFill>
            <a:srgbClr val="F2F9F7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Total Familiar</a:t>
            </a:r>
          </a:p>
          <a:p>
            <a:pPr algn="ctr"/>
            <a:r>
              <a:rPr lang="en-US" sz="1000" dirty="0"/>
              <a:t>40%</a:t>
            </a:r>
          </a:p>
        </p:txBody>
      </p:sp>
      <p:sp>
        <p:nvSpPr>
          <p:cNvPr id="29" name="Right Bracket 28">
            <a:extLst>
              <a:ext uri="{FF2B5EF4-FFF2-40B4-BE49-F238E27FC236}">
                <a16:creationId xmlns:a16="http://schemas.microsoft.com/office/drawing/2014/main" id="{206959A9-9483-AD5C-0F04-03B51AA27B88}"/>
              </a:ext>
            </a:extLst>
          </p:cNvPr>
          <p:cNvSpPr/>
          <p:nvPr/>
        </p:nvSpPr>
        <p:spPr>
          <a:xfrm>
            <a:off x="10729275" y="3803651"/>
            <a:ext cx="400050" cy="1738920"/>
          </a:xfrm>
          <a:prstGeom prst="rightBracket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CC7523D-AAFC-7658-2AC2-4C0CC8DF7DD5}"/>
              </a:ext>
            </a:extLst>
          </p:cNvPr>
          <p:cNvSpPr txBox="1"/>
          <p:nvPr/>
        </p:nvSpPr>
        <p:spPr>
          <a:xfrm>
            <a:off x="10809414" y="4396112"/>
            <a:ext cx="610001" cy="553998"/>
          </a:xfrm>
          <a:prstGeom prst="rect">
            <a:avLst/>
          </a:prstGeom>
          <a:solidFill>
            <a:srgbClr val="F2F9F7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Total Familiar</a:t>
            </a:r>
          </a:p>
          <a:p>
            <a:pPr algn="ctr"/>
            <a:r>
              <a:rPr lang="en-US" sz="1000" dirty="0"/>
              <a:t>50%</a:t>
            </a:r>
          </a:p>
        </p:txBody>
      </p:sp>
      <p:sp>
        <p:nvSpPr>
          <p:cNvPr id="31" name="Right Bracket 30">
            <a:extLst>
              <a:ext uri="{FF2B5EF4-FFF2-40B4-BE49-F238E27FC236}">
                <a16:creationId xmlns:a16="http://schemas.microsoft.com/office/drawing/2014/main" id="{3E705C9A-9597-BECF-C1AB-0B28696E9AEF}"/>
              </a:ext>
            </a:extLst>
          </p:cNvPr>
          <p:cNvSpPr/>
          <p:nvPr/>
        </p:nvSpPr>
        <p:spPr>
          <a:xfrm>
            <a:off x="1936459" y="3867149"/>
            <a:ext cx="400050" cy="1675421"/>
          </a:xfrm>
          <a:prstGeom prst="rightBracket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978FF96-7599-14A4-B870-A9F6887D7C8A}"/>
              </a:ext>
            </a:extLst>
          </p:cNvPr>
          <p:cNvSpPr txBox="1"/>
          <p:nvPr/>
        </p:nvSpPr>
        <p:spPr>
          <a:xfrm>
            <a:off x="2010276" y="4427860"/>
            <a:ext cx="599764" cy="553998"/>
          </a:xfrm>
          <a:prstGeom prst="rect">
            <a:avLst/>
          </a:prstGeom>
          <a:solidFill>
            <a:srgbClr val="F2F9F7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Total Familiar</a:t>
            </a:r>
          </a:p>
          <a:p>
            <a:pPr algn="ctr"/>
            <a:r>
              <a:rPr lang="en-US" sz="1000" dirty="0"/>
              <a:t>48%</a:t>
            </a:r>
          </a:p>
        </p:txBody>
      </p:sp>
    </p:spTree>
    <p:extLst>
      <p:ext uri="{BB962C8B-B14F-4D97-AF65-F5344CB8AC3E}">
        <p14:creationId xmlns:p14="http://schemas.microsoft.com/office/powerpoint/2010/main" val="1641757797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Global Methane Hub">
      <a:dk1>
        <a:srgbClr val="000000"/>
      </a:dk1>
      <a:lt1>
        <a:srgbClr val="FFFFFF"/>
      </a:lt1>
      <a:dk2>
        <a:srgbClr val="23464F"/>
      </a:dk2>
      <a:lt2>
        <a:srgbClr val="E7E6E6"/>
      </a:lt2>
      <a:accent1>
        <a:srgbClr val="9FD0C3"/>
      </a:accent1>
      <a:accent2>
        <a:srgbClr val="27AF9E"/>
      </a:accent2>
      <a:accent3>
        <a:srgbClr val="54BFD6"/>
      </a:accent3>
      <a:accent4>
        <a:srgbClr val="1273BE"/>
      </a:accent4>
      <a:accent5>
        <a:srgbClr val="00142E"/>
      </a:accent5>
      <a:accent6>
        <a:srgbClr val="6D7988"/>
      </a:accent6>
      <a:hlink>
        <a:srgbClr val="24B2A0"/>
      </a:hlink>
      <a:folHlink>
        <a:srgbClr val="61C2D8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1230</TotalTime>
  <Words>645</Words>
  <Application>Microsoft Office PowerPoint</Application>
  <PresentationFormat>Widescreen</PresentationFormat>
  <Paragraphs>70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Aptos</vt:lpstr>
      <vt:lpstr>Arial</vt:lpstr>
      <vt:lpstr>Calibri</vt:lpstr>
      <vt:lpstr>Montserrat</vt:lpstr>
      <vt:lpstr>3_Office Theme</vt:lpstr>
      <vt:lpstr>Climate Sources: Younger people are more likely to trust educational institutions while older people lean more on domestic scientists</vt:lpstr>
      <vt:lpstr>Climate Sources: Men are generally more likely than women to use international media and to turn to scientists for their climate news</vt:lpstr>
      <vt:lpstr>News on Social Media: People over 50 are significantly less likely to get news from social media, though 60% still do so at least once a day</vt:lpstr>
      <vt:lpstr>News on Social Media: Women are slightly more likely to get news from social media than men</vt:lpstr>
      <vt:lpstr>Social Media: Younger people are much more likely to get news from Instagram, TikTok and X; the youngest cohort is using Facebook less than others</vt:lpstr>
      <vt:lpstr>Social Media: Women are more likely to get news on TikTok, Instagram and Pinterest while men are more likely to use YouTube, X and Telegram</vt:lpstr>
      <vt:lpstr>Belief in CC: More frequent users of social media are more likely to believe in climate changed caused by human activity; sporadic users have a lower belief in climate change than complete abstainers</vt:lpstr>
      <vt:lpstr>Methane Familiarity: Regular users of social media report a higher level of familiarity with methane, with those who get news from social media multiple times a day especially likely to be familiar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Jack Horrigan</dc:creator>
  <cp:lastModifiedBy>Jack Horrigan</cp:lastModifiedBy>
  <cp:revision>3</cp:revision>
  <dcterms:created xsi:type="dcterms:W3CDTF">2025-06-04T18:37:28Z</dcterms:created>
  <dcterms:modified xsi:type="dcterms:W3CDTF">2025-06-05T15:08:11Z</dcterms:modified>
</cp:coreProperties>
</file>