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676" r:id="rId6"/>
  </p:sldMasterIdLst>
  <p:notesMasterIdLst>
    <p:notesMasterId r:id="rId34"/>
  </p:notesMasterIdLst>
  <p:sldIdLst>
    <p:sldId id="257" r:id="rId7"/>
    <p:sldId id="3133" r:id="rId8"/>
    <p:sldId id="4972" r:id="rId9"/>
    <p:sldId id="3058" r:id="rId10"/>
    <p:sldId id="3067" r:id="rId11"/>
    <p:sldId id="3141" r:id="rId12"/>
    <p:sldId id="4927" r:id="rId13"/>
    <p:sldId id="4933" r:id="rId14"/>
    <p:sldId id="4953" r:id="rId15"/>
    <p:sldId id="4929" r:id="rId16"/>
    <p:sldId id="4941" r:id="rId17"/>
    <p:sldId id="4922" r:id="rId18"/>
    <p:sldId id="4944" r:id="rId19"/>
    <p:sldId id="4948" r:id="rId20"/>
    <p:sldId id="4945" r:id="rId21"/>
    <p:sldId id="4949" r:id="rId22"/>
    <p:sldId id="4951" r:id="rId23"/>
    <p:sldId id="4950" r:id="rId24"/>
    <p:sldId id="4963" r:id="rId25"/>
    <p:sldId id="4954" r:id="rId26"/>
    <p:sldId id="4947" r:id="rId27"/>
    <p:sldId id="4964" r:id="rId28"/>
    <p:sldId id="4939" r:id="rId29"/>
    <p:sldId id="4943" r:id="rId30"/>
    <p:sldId id="4940" r:id="rId31"/>
    <p:sldId id="4921" r:id="rId32"/>
    <p:sldId id="305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10787D-A772-C9BE-380C-7D2E69C2EF3C}" name="Natalie Lupiani" initials="NL" userId="S::nlupiani@bsgco.com::36a78c1d-4b2a-4933-b8e5-f2976a83f97e" providerId="AD"/>
  <p188:author id="{FBEBB791-D0AD-63CB-659F-C3BD7C1FE4E2}" name="Liz Dunne" initials="LD" userId="Liz Dunne" providerId="None"/>
  <p188:author id="{EC2339C4-F7EC-7324-ED2B-E0806443F68D}" name="Jacob Coughlin" initials="JC" userId="S::jcoughlin@bsgco.com::e55cb66b-4fbb-4a2e-aa67-6d5936333cff" providerId="AD"/>
  <p188:author id="{07FCE5F7-926A-E191-E962-7CA517275332}" name="Sarah Stellick Seepaulsingh" initials="SSS" userId="S::ssseepaulsingh@bsgco.com::994918b4-790d-4d2f-945e-0fb874a6ded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Levin" initials="AL" lastIdx="1" clrIdx="0">
    <p:extLst>
      <p:ext uri="{19B8F6BF-5375-455C-9EA6-DF929625EA0E}">
        <p15:presenceInfo xmlns:p15="http://schemas.microsoft.com/office/powerpoint/2012/main" userId="68e74260b7f36d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CA14E"/>
    <a:srgbClr val="F9E3CB"/>
    <a:srgbClr val="E97451"/>
    <a:srgbClr val="E19C01"/>
    <a:srgbClr val="7030A0"/>
    <a:srgbClr val="AEC3DF"/>
    <a:srgbClr val="31507C"/>
    <a:srgbClr val="C54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6036" autoAdjust="0"/>
  </p:normalViewPr>
  <p:slideViewPr>
    <p:cSldViewPr snapToGrid="0">
      <p:cViewPr varScale="1">
        <p:scale>
          <a:sx n="99" d="100"/>
          <a:sy n="99" d="100"/>
        </p:scale>
        <p:origin x="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2060"/>
              </a:solidFill>
              <a:ln w="19050">
                <a:solidFill>
                  <a:schemeClr val="lt1"/>
                </a:solidFill>
              </a:ln>
              <a:effectLst/>
            </c:spPr>
            <c:extLst>
              <c:ext xmlns:c16="http://schemas.microsoft.com/office/drawing/2014/chart" uri="{C3380CC4-5D6E-409C-BE32-E72D297353CC}">
                <c16:uniqueId val="{00000001-62A4-4BC6-83CA-6355CD85A967}"/>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62A4-4BC6-83CA-6355CD85A967}"/>
              </c:ext>
            </c:extLst>
          </c:dPt>
          <c:cat>
            <c:strRef>
              <c:f>Sheet1!$A$2:$A$3</c:f>
              <c:strCache>
                <c:ptCount val="2"/>
                <c:pt idx="0">
                  <c:v>1st Qtr</c:v>
                </c:pt>
                <c:pt idx="1">
                  <c:v>2nd Qtr</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0-62A4-4BC6-83CA-6355CD85A9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A67C00"/>
            </a:solidFill>
            <a:ln>
              <a:noFill/>
            </a:ln>
            <a:effectLst/>
          </c:spPr>
          <c:invertIfNegative val="0"/>
          <c:dPt>
            <c:idx val="0"/>
            <c:invertIfNegative val="0"/>
            <c:bubble3D val="0"/>
            <c:spPr>
              <a:solidFill>
                <a:srgbClr val="A67C00"/>
              </a:solidFill>
              <a:ln>
                <a:noFill/>
              </a:ln>
              <a:effectLst/>
            </c:spPr>
            <c:extLst>
              <c:ext xmlns:c16="http://schemas.microsoft.com/office/drawing/2014/chart" uri="{C3380CC4-5D6E-409C-BE32-E72D297353CC}">
                <c16:uniqueId val="{00000000-687F-4B58-A44C-83AAE0CCF4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Italy</c:v>
                </c:pt>
                <c:pt idx="1">
                  <c:v>Germany</c:v>
                </c:pt>
              </c:strCache>
            </c:strRef>
          </c:cat>
          <c:val>
            <c:numRef>
              <c:f>Sheet1!$B$2:$B$3</c:f>
              <c:numCache>
                <c:formatCode>General</c:formatCode>
                <c:ptCount val="2"/>
                <c:pt idx="0">
                  <c:v>38</c:v>
                </c:pt>
                <c:pt idx="1">
                  <c:v>21</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FFF1C9"/>
            </a:solidFill>
            <a:ln>
              <a:noFill/>
            </a:ln>
            <a:effectLst/>
          </c:spPr>
          <c:invertIfNegative val="0"/>
          <c:dPt>
            <c:idx val="0"/>
            <c:invertIfNegative val="0"/>
            <c:bubble3D val="0"/>
            <c:spPr>
              <a:solidFill>
                <a:srgbClr val="FFF1C9"/>
              </a:solidFill>
              <a:ln>
                <a:noFill/>
              </a:ln>
              <a:effectLst/>
            </c:spPr>
            <c:extLst>
              <c:ext xmlns:c16="http://schemas.microsoft.com/office/drawing/2014/chart" uri="{C3380CC4-5D6E-409C-BE32-E72D297353CC}">
                <c16:uniqueId val="{00000001-687F-4B58-A44C-83AAE0CCF497}"/>
              </c:ext>
            </c:extLst>
          </c:dPt>
          <c:cat>
            <c:strRef>
              <c:f>Sheet1!$A$2:$A$3</c:f>
              <c:strCache>
                <c:ptCount val="2"/>
                <c:pt idx="0">
                  <c:v>Italy</c:v>
                </c:pt>
                <c:pt idx="1">
                  <c:v>Germany</c:v>
                </c:pt>
              </c:strCache>
            </c:strRef>
          </c:cat>
          <c:val>
            <c:numRef>
              <c:f>Sheet1!$C$2:$C$3</c:f>
              <c:numCache>
                <c:formatCode>General</c:formatCode>
                <c:ptCount val="2"/>
                <c:pt idx="0">
                  <c:v>46</c:v>
                </c:pt>
                <c:pt idx="1">
                  <c:v>53</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Italy</c:v>
                </c:pt>
                <c:pt idx="1">
                  <c:v>Germany</c:v>
                </c:pt>
              </c:strCache>
            </c:strRef>
          </c:cat>
          <c:val>
            <c:numRef>
              <c:f>Sheet1!$D$2:$D$3</c:f>
              <c:numCache>
                <c:formatCode>General</c:formatCode>
                <c:ptCount val="2"/>
                <c:pt idx="0">
                  <c:v>84</c:v>
                </c:pt>
                <c:pt idx="1">
                  <c:v>74</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D8B51E"/>
            </a:solidFill>
            <a:ln>
              <a:noFill/>
            </a:ln>
            <a:effectLst/>
          </c:spPr>
          <c:invertIfNegative val="0"/>
          <c:dPt>
            <c:idx val="0"/>
            <c:invertIfNegative val="0"/>
            <c:bubble3D val="0"/>
            <c:spPr>
              <a:solidFill>
                <a:srgbClr val="D8B51E"/>
              </a:solidFill>
              <a:ln>
                <a:noFill/>
              </a:ln>
              <a:effectLst/>
            </c:spPr>
            <c:extLst>
              <c:ext xmlns:c16="http://schemas.microsoft.com/office/drawing/2014/chart" uri="{C3380CC4-5D6E-409C-BE32-E72D297353CC}">
                <c16:uniqueId val="{00000000-687F-4B58-A44C-83AAE0CCF4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Italy</c:v>
                </c:pt>
                <c:pt idx="1">
                  <c:v>Germany</c:v>
                </c:pt>
              </c:strCache>
            </c:strRef>
          </c:cat>
          <c:val>
            <c:numRef>
              <c:f>Sheet1!$B$2:$B$3</c:f>
              <c:numCache>
                <c:formatCode>General</c:formatCode>
                <c:ptCount val="2"/>
                <c:pt idx="0">
                  <c:v>39</c:v>
                </c:pt>
                <c:pt idx="1">
                  <c:v>22</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F7EEC9"/>
            </a:solidFill>
            <a:ln>
              <a:noFill/>
            </a:ln>
            <a:effectLst/>
          </c:spPr>
          <c:invertIfNegative val="0"/>
          <c:dPt>
            <c:idx val="0"/>
            <c:invertIfNegative val="0"/>
            <c:bubble3D val="0"/>
            <c:spPr>
              <a:solidFill>
                <a:srgbClr val="F7EEC9"/>
              </a:solidFill>
              <a:ln>
                <a:noFill/>
              </a:ln>
              <a:effectLst/>
            </c:spPr>
            <c:extLst>
              <c:ext xmlns:c16="http://schemas.microsoft.com/office/drawing/2014/chart" uri="{C3380CC4-5D6E-409C-BE32-E72D297353CC}">
                <c16:uniqueId val="{00000001-687F-4B58-A44C-83AAE0CCF497}"/>
              </c:ext>
            </c:extLst>
          </c:dPt>
          <c:cat>
            <c:strRef>
              <c:f>Sheet1!$A$2:$A$3</c:f>
              <c:strCache>
                <c:ptCount val="2"/>
                <c:pt idx="0">
                  <c:v>Italy</c:v>
                </c:pt>
                <c:pt idx="1">
                  <c:v>Germany</c:v>
                </c:pt>
              </c:strCache>
            </c:strRef>
          </c:cat>
          <c:val>
            <c:numRef>
              <c:f>Sheet1!$C$2:$C$3</c:f>
              <c:numCache>
                <c:formatCode>General</c:formatCode>
                <c:ptCount val="2"/>
                <c:pt idx="0">
                  <c:v>42</c:v>
                </c:pt>
                <c:pt idx="1">
                  <c:v>52</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Italy</c:v>
                </c:pt>
                <c:pt idx="1">
                  <c:v>Germany</c:v>
                </c:pt>
              </c:strCache>
            </c:strRef>
          </c:cat>
          <c:val>
            <c:numRef>
              <c:f>Sheet1!$D$2:$D$3</c:f>
              <c:numCache>
                <c:formatCode>General</c:formatCode>
                <c:ptCount val="2"/>
                <c:pt idx="0">
                  <c:v>81</c:v>
                </c:pt>
                <c:pt idx="1">
                  <c:v>74</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FEAE03"/>
            </a:solidFill>
            <a:ln>
              <a:noFill/>
            </a:ln>
            <a:effectLst/>
          </c:spPr>
          <c:invertIfNegative val="0"/>
          <c:dPt>
            <c:idx val="0"/>
            <c:invertIfNegative val="0"/>
            <c:bubble3D val="0"/>
            <c:spPr>
              <a:solidFill>
                <a:srgbClr val="FEAE03"/>
              </a:solidFill>
              <a:ln>
                <a:noFill/>
              </a:ln>
              <a:effectLst/>
            </c:spPr>
            <c:extLst>
              <c:ext xmlns:c16="http://schemas.microsoft.com/office/drawing/2014/chart" uri="{C3380CC4-5D6E-409C-BE32-E72D297353CC}">
                <c16:uniqueId val="{00000001-8E94-48E1-BCF2-0F448A5A12C6}"/>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318680504136178"/>
                      <c:h val="0.12458935715292398"/>
                    </c:manualLayout>
                  </c15:layout>
                </c:ext>
                <c:ext xmlns:c16="http://schemas.microsoft.com/office/drawing/2014/chart" uri="{C3380CC4-5D6E-409C-BE32-E72D297353CC}">
                  <c16:uniqueId val="{00000001-8E94-48E1-BCF2-0F448A5A12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 Korea</c:v>
                </c:pt>
              </c:strCache>
            </c:strRef>
          </c:cat>
          <c:val>
            <c:numRef>
              <c:f>Sheet1!$B$2</c:f>
              <c:numCache>
                <c:formatCode>General</c:formatCode>
                <c:ptCount val="1"/>
                <c:pt idx="0">
                  <c:v>26</c:v>
                </c:pt>
              </c:numCache>
            </c:numRef>
          </c:val>
          <c:extLst>
            <c:ext xmlns:c16="http://schemas.microsoft.com/office/drawing/2014/chart" uri="{C3380CC4-5D6E-409C-BE32-E72D297353CC}">
              <c16:uniqueId val="{00000002-8E94-48E1-BCF2-0F448A5A12C6}"/>
            </c:ext>
          </c:extLst>
        </c:ser>
        <c:ser>
          <c:idx val="1"/>
          <c:order val="1"/>
          <c:tx>
            <c:strRef>
              <c:f>Sheet1!$C$1</c:f>
              <c:strCache>
                <c:ptCount val="1"/>
                <c:pt idx="0">
                  <c:v>Strong Impact</c:v>
                </c:pt>
              </c:strCache>
            </c:strRef>
          </c:tx>
          <c:spPr>
            <a:solidFill>
              <a:srgbClr val="FFECC1"/>
            </a:solidFill>
            <a:ln>
              <a:noFill/>
            </a:ln>
            <a:effectLst/>
          </c:spPr>
          <c:invertIfNegative val="0"/>
          <c:dPt>
            <c:idx val="0"/>
            <c:invertIfNegative val="0"/>
            <c:bubble3D val="0"/>
            <c:spPr>
              <a:solidFill>
                <a:srgbClr val="FFECC1"/>
              </a:solidFill>
              <a:ln>
                <a:noFill/>
              </a:ln>
              <a:effectLst/>
            </c:spPr>
            <c:extLst>
              <c:ext xmlns:c16="http://schemas.microsoft.com/office/drawing/2014/chart" uri="{C3380CC4-5D6E-409C-BE32-E72D297353CC}">
                <c16:uniqueId val="{00000004-8E94-48E1-BCF2-0F448A5A12C6}"/>
              </c:ext>
            </c:extLst>
          </c:dPt>
          <c:cat>
            <c:strRef>
              <c:f>Sheet1!$A$2</c:f>
              <c:strCache>
                <c:ptCount val="1"/>
                <c:pt idx="0">
                  <c:v>South Korea</c:v>
                </c:pt>
              </c:strCache>
            </c:strRef>
          </c:cat>
          <c:val>
            <c:numRef>
              <c:f>Sheet1!$C$2</c:f>
              <c:numCache>
                <c:formatCode>General</c:formatCode>
                <c:ptCount val="1"/>
                <c:pt idx="0">
                  <c:v>63</c:v>
                </c:pt>
              </c:numCache>
            </c:numRef>
          </c:val>
          <c:extLst>
            <c:ext xmlns:c16="http://schemas.microsoft.com/office/drawing/2014/chart" uri="{C3380CC4-5D6E-409C-BE32-E72D297353CC}">
              <c16:uniqueId val="{00000005-8E94-48E1-BCF2-0F448A5A12C6}"/>
            </c:ext>
          </c:extLst>
        </c:ser>
        <c:ser>
          <c:idx val="2"/>
          <c:order val="2"/>
          <c:tx>
            <c:strRef>
              <c:f>Sheet1!$D$1</c:f>
              <c:strCache>
                <c:ptCount val="1"/>
                <c:pt idx="0">
                  <c:v>Total impact</c:v>
                </c:pt>
              </c:strCache>
            </c:strRef>
          </c:tx>
          <c:spPr>
            <a:no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9379808569804911"/>
                      <c:h val="0.12458935715292398"/>
                    </c:manualLayout>
                  </c15:layout>
                </c:ext>
                <c:ext xmlns:c16="http://schemas.microsoft.com/office/drawing/2014/chart" uri="{C3380CC4-5D6E-409C-BE32-E72D297353CC}">
                  <c16:uniqueId val="{00000007-8E94-48E1-BCF2-0F448A5A12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South Korea</c:v>
                </c:pt>
              </c:strCache>
            </c:strRef>
          </c:cat>
          <c:val>
            <c:numRef>
              <c:f>Sheet1!$D$2</c:f>
              <c:numCache>
                <c:formatCode>General</c:formatCode>
                <c:ptCount val="1"/>
                <c:pt idx="0">
                  <c:v>89</c:v>
                </c:pt>
              </c:numCache>
            </c:numRef>
          </c:val>
          <c:extLst>
            <c:ext xmlns:c16="http://schemas.microsoft.com/office/drawing/2014/chart" uri="{C3380CC4-5D6E-409C-BE32-E72D297353CC}">
              <c16:uniqueId val="{00000006-8E94-48E1-BCF2-0F448A5A12C6}"/>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ECA14E"/>
            </a:solidFill>
            <a:ln>
              <a:noFill/>
            </a:ln>
            <a:effectLst/>
          </c:spPr>
          <c:invertIfNegative val="0"/>
          <c:dPt>
            <c:idx val="0"/>
            <c:invertIfNegative val="0"/>
            <c:bubble3D val="0"/>
            <c:spPr>
              <a:solidFill>
                <a:srgbClr val="ECA14E"/>
              </a:solidFill>
              <a:ln>
                <a:noFill/>
              </a:ln>
              <a:effectLst/>
            </c:spPr>
            <c:extLst>
              <c:ext xmlns:c16="http://schemas.microsoft.com/office/drawing/2014/chart" uri="{C3380CC4-5D6E-409C-BE32-E72D297353CC}">
                <c16:uniqueId val="{00000001-8E94-48E1-BCF2-0F448A5A12C6}"/>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318680504136178"/>
                      <c:h val="0.12458935715292398"/>
                    </c:manualLayout>
                  </c15:layout>
                </c:ext>
                <c:ext xmlns:c16="http://schemas.microsoft.com/office/drawing/2014/chart" uri="{C3380CC4-5D6E-409C-BE32-E72D297353CC}">
                  <c16:uniqueId val="{00000001-8E94-48E1-BCF2-0F448A5A12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Japan*</c:v>
                </c:pt>
              </c:strCache>
            </c:strRef>
          </c:cat>
          <c:val>
            <c:numRef>
              <c:f>Sheet1!$B$2</c:f>
              <c:numCache>
                <c:formatCode>General</c:formatCode>
                <c:ptCount val="1"/>
                <c:pt idx="0">
                  <c:v>15</c:v>
                </c:pt>
              </c:numCache>
            </c:numRef>
          </c:val>
          <c:extLst>
            <c:ext xmlns:c16="http://schemas.microsoft.com/office/drawing/2014/chart" uri="{C3380CC4-5D6E-409C-BE32-E72D297353CC}">
              <c16:uniqueId val="{00000002-8E94-48E1-BCF2-0F448A5A12C6}"/>
            </c:ext>
          </c:extLst>
        </c:ser>
        <c:ser>
          <c:idx val="1"/>
          <c:order val="1"/>
          <c:tx>
            <c:strRef>
              <c:f>Sheet1!$C$1</c:f>
              <c:strCache>
                <c:ptCount val="1"/>
                <c:pt idx="0">
                  <c:v>Strong Impact</c:v>
                </c:pt>
              </c:strCache>
            </c:strRef>
          </c:tx>
          <c:spPr>
            <a:solidFill>
              <a:srgbClr val="FFECC1"/>
            </a:solidFill>
            <a:ln>
              <a:noFill/>
            </a:ln>
            <a:effectLst/>
          </c:spPr>
          <c:invertIfNegative val="0"/>
          <c:dPt>
            <c:idx val="0"/>
            <c:invertIfNegative val="0"/>
            <c:bubble3D val="0"/>
            <c:spPr>
              <a:solidFill>
                <a:srgbClr val="F9E3CB"/>
              </a:solidFill>
              <a:ln>
                <a:noFill/>
              </a:ln>
              <a:effectLst/>
            </c:spPr>
            <c:extLst>
              <c:ext xmlns:c16="http://schemas.microsoft.com/office/drawing/2014/chart" uri="{C3380CC4-5D6E-409C-BE32-E72D297353CC}">
                <c16:uniqueId val="{00000004-8E94-48E1-BCF2-0F448A5A12C6}"/>
              </c:ext>
            </c:extLst>
          </c:dPt>
          <c:cat>
            <c:strRef>
              <c:f>Sheet1!$A$2</c:f>
              <c:strCache>
                <c:ptCount val="1"/>
                <c:pt idx="0">
                  <c:v>Japan*</c:v>
                </c:pt>
              </c:strCache>
            </c:strRef>
          </c:cat>
          <c:val>
            <c:numRef>
              <c:f>Sheet1!$C$2</c:f>
              <c:numCache>
                <c:formatCode>General</c:formatCode>
                <c:ptCount val="1"/>
                <c:pt idx="0">
                  <c:v>67</c:v>
                </c:pt>
              </c:numCache>
            </c:numRef>
          </c:val>
          <c:extLst>
            <c:ext xmlns:c16="http://schemas.microsoft.com/office/drawing/2014/chart" uri="{C3380CC4-5D6E-409C-BE32-E72D297353CC}">
              <c16:uniqueId val="{00000005-8E94-48E1-BCF2-0F448A5A12C6}"/>
            </c:ext>
          </c:extLst>
        </c:ser>
        <c:ser>
          <c:idx val="2"/>
          <c:order val="2"/>
          <c:tx>
            <c:strRef>
              <c:f>Sheet1!$D$1</c:f>
              <c:strCache>
                <c:ptCount val="1"/>
                <c:pt idx="0">
                  <c:v>Total impact</c:v>
                </c:pt>
              </c:strCache>
            </c:strRef>
          </c:tx>
          <c:spPr>
            <a:noFill/>
            <a:ln>
              <a:noFill/>
            </a:ln>
            <a:effectLst/>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15:layout>
                    <c:manualLayout>
                      <c:w val="0.29379808569804911"/>
                      <c:h val="0.12458935715292398"/>
                    </c:manualLayout>
                  </c15:layout>
                </c:ext>
                <c:ext xmlns:c16="http://schemas.microsoft.com/office/drawing/2014/chart" uri="{C3380CC4-5D6E-409C-BE32-E72D297353CC}">
                  <c16:uniqueId val="{00000007-8E94-48E1-BCF2-0F448A5A12C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Japan*</c:v>
                </c:pt>
              </c:strCache>
            </c:strRef>
          </c:cat>
          <c:val>
            <c:numRef>
              <c:f>Sheet1!$D$2</c:f>
              <c:numCache>
                <c:formatCode>General</c:formatCode>
                <c:ptCount val="1"/>
                <c:pt idx="0">
                  <c:v>82</c:v>
                </c:pt>
              </c:numCache>
            </c:numRef>
          </c:val>
          <c:extLst>
            <c:ext xmlns:c16="http://schemas.microsoft.com/office/drawing/2014/chart" uri="{C3380CC4-5D6E-409C-BE32-E72D297353CC}">
              <c16:uniqueId val="{00000006-8E94-48E1-BCF2-0F448A5A12C6}"/>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5C842F"/>
            </a:solidFill>
            <a:ln>
              <a:noFill/>
            </a:ln>
            <a:effectLst/>
          </c:spPr>
          <c:invertIfNegative val="0"/>
          <c:dPt>
            <c:idx val="0"/>
            <c:invertIfNegative val="0"/>
            <c:bubble3D val="0"/>
            <c:spPr>
              <a:solidFill>
                <a:srgbClr val="A67C00"/>
              </a:solidFill>
              <a:ln>
                <a:noFill/>
              </a:ln>
              <a:effectLst/>
            </c:spPr>
            <c:extLst>
              <c:ext xmlns:c16="http://schemas.microsoft.com/office/drawing/2014/chart" uri="{C3380CC4-5D6E-409C-BE32-E72D297353CC}">
                <c16:uniqueId val="{00000000-687F-4B58-A44C-83AAE0CCF497}"/>
              </c:ext>
            </c:extLst>
          </c:dPt>
          <c:dPt>
            <c:idx val="2"/>
            <c:invertIfNegative val="0"/>
            <c:bubble3D val="0"/>
            <c:spPr>
              <a:solidFill>
                <a:srgbClr val="A67C00"/>
              </a:solidFill>
              <a:ln>
                <a:noFill/>
              </a:ln>
              <a:effectLst/>
            </c:spPr>
            <c:extLst>
              <c:ext xmlns:c16="http://schemas.microsoft.com/office/drawing/2014/chart" uri="{C3380CC4-5D6E-409C-BE32-E72D297353CC}">
                <c16:uniqueId val="{00000004-50A4-4810-97F5-0BFDF0D2AF6E}"/>
              </c:ext>
            </c:extLst>
          </c:dPt>
          <c:dPt>
            <c:idx val="4"/>
            <c:invertIfNegative val="0"/>
            <c:bubble3D val="0"/>
            <c:spPr>
              <a:solidFill>
                <a:srgbClr val="FEAE03"/>
              </a:solidFill>
              <a:ln>
                <a:noFill/>
              </a:ln>
              <a:effectLst/>
            </c:spPr>
            <c:extLst>
              <c:ext xmlns:c16="http://schemas.microsoft.com/office/drawing/2014/chart" uri="{C3380CC4-5D6E-409C-BE32-E72D297353CC}">
                <c16:uniqueId val="{00000006-50A4-4810-97F5-0BFDF0D2AF6E}"/>
              </c:ext>
            </c:extLst>
          </c:dPt>
          <c:dPt>
            <c:idx val="6"/>
            <c:invertIfNegative val="0"/>
            <c:bubble3D val="0"/>
            <c:spPr>
              <a:solidFill>
                <a:srgbClr val="FEAE03"/>
              </a:solidFill>
              <a:ln>
                <a:noFill/>
              </a:ln>
              <a:effectLst/>
            </c:spPr>
            <c:extLst>
              <c:ext xmlns:c16="http://schemas.microsoft.com/office/drawing/2014/chart" uri="{C3380CC4-5D6E-409C-BE32-E72D297353CC}">
                <c16:uniqueId val="{00000008-50A4-4810-97F5-0BFDF0D2AF6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Canada</c:v>
                </c:pt>
                <c:pt idx="2">
                  <c:v>Canada</c:v>
                </c:pt>
                <c:pt idx="4">
                  <c:v>United States</c:v>
                </c:pt>
                <c:pt idx="6">
                  <c:v>United States</c:v>
                </c:pt>
              </c:strCache>
            </c:strRef>
          </c:cat>
          <c:val>
            <c:numRef>
              <c:f>Sheet1!$B$2:$B$8</c:f>
              <c:numCache>
                <c:formatCode>General</c:formatCode>
                <c:ptCount val="7"/>
                <c:pt idx="0">
                  <c:v>51</c:v>
                </c:pt>
                <c:pt idx="2">
                  <c:v>40</c:v>
                </c:pt>
                <c:pt idx="4">
                  <c:v>37</c:v>
                </c:pt>
                <c:pt idx="6">
                  <c:v>32</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D4E8BE"/>
            </a:solidFill>
            <a:ln>
              <a:noFill/>
            </a:ln>
            <a:effectLst/>
          </c:spPr>
          <c:invertIfNegative val="0"/>
          <c:dPt>
            <c:idx val="0"/>
            <c:invertIfNegative val="0"/>
            <c:bubble3D val="0"/>
            <c:spPr>
              <a:solidFill>
                <a:srgbClr val="FFF1C9"/>
              </a:solidFill>
              <a:ln>
                <a:noFill/>
              </a:ln>
              <a:effectLst/>
            </c:spPr>
            <c:extLst>
              <c:ext xmlns:c16="http://schemas.microsoft.com/office/drawing/2014/chart" uri="{C3380CC4-5D6E-409C-BE32-E72D297353CC}">
                <c16:uniqueId val="{00000001-687F-4B58-A44C-83AAE0CCF497}"/>
              </c:ext>
            </c:extLst>
          </c:dPt>
          <c:dPt>
            <c:idx val="2"/>
            <c:invertIfNegative val="0"/>
            <c:bubble3D val="0"/>
            <c:spPr>
              <a:solidFill>
                <a:srgbClr val="FFF1C9"/>
              </a:solidFill>
              <a:ln>
                <a:noFill/>
              </a:ln>
              <a:effectLst/>
            </c:spPr>
            <c:extLst>
              <c:ext xmlns:c16="http://schemas.microsoft.com/office/drawing/2014/chart" uri="{C3380CC4-5D6E-409C-BE32-E72D297353CC}">
                <c16:uniqueId val="{00000005-50A4-4810-97F5-0BFDF0D2AF6E}"/>
              </c:ext>
            </c:extLst>
          </c:dPt>
          <c:dPt>
            <c:idx val="4"/>
            <c:invertIfNegative val="0"/>
            <c:bubble3D val="0"/>
            <c:spPr>
              <a:solidFill>
                <a:srgbClr val="FFEEC9"/>
              </a:solidFill>
              <a:ln>
                <a:noFill/>
              </a:ln>
              <a:effectLst/>
            </c:spPr>
            <c:extLst>
              <c:ext xmlns:c16="http://schemas.microsoft.com/office/drawing/2014/chart" uri="{C3380CC4-5D6E-409C-BE32-E72D297353CC}">
                <c16:uniqueId val="{00000007-50A4-4810-97F5-0BFDF0D2AF6E}"/>
              </c:ext>
            </c:extLst>
          </c:dPt>
          <c:dPt>
            <c:idx val="6"/>
            <c:invertIfNegative val="0"/>
            <c:bubble3D val="0"/>
            <c:spPr>
              <a:solidFill>
                <a:srgbClr val="FFEEC9"/>
              </a:solidFill>
              <a:ln>
                <a:noFill/>
              </a:ln>
              <a:effectLst/>
            </c:spPr>
            <c:extLst>
              <c:ext xmlns:c16="http://schemas.microsoft.com/office/drawing/2014/chart" uri="{C3380CC4-5D6E-409C-BE32-E72D297353CC}">
                <c16:uniqueId val="{00000009-50A4-4810-97F5-0BFDF0D2AF6E}"/>
              </c:ext>
            </c:extLst>
          </c:dPt>
          <c:cat>
            <c:strRef>
              <c:f>Sheet1!$A$2:$A$8</c:f>
              <c:strCache>
                <c:ptCount val="7"/>
                <c:pt idx="0">
                  <c:v>Canada</c:v>
                </c:pt>
                <c:pt idx="2">
                  <c:v>Canada</c:v>
                </c:pt>
                <c:pt idx="4">
                  <c:v>United States</c:v>
                </c:pt>
                <c:pt idx="6">
                  <c:v>United States</c:v>
                </c:pt>
              </c:strCache>
            </c:strRef>
          </c:cat>
          <c:val>
            <c:numRef>
              <c:f>Sheet1!$C$2:$C$8</c:f>
              <c:numCache>
                <c:formatCode>General</c:formatCode>
                <c:ptCount val="7"/>
                <c:pt idx="0">
                  <c:v>38</c:v>
                </c:pt>
                <c:pt idx="2">
                  <c:v>46</c:v>
                </c:pt>
                <c:pt idx="4">
                  <c:v>41</c:v>
                </c:pt>
                <c:pt idx="6">
                  <c:v>44</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Canada</c:v>
                </c:pt>
                <c:pt idx="2">
                  <c:v>Canada</c:v>
                </c:pt>
                <c:pt idx="4">
                  <c:v>United States</c:v>
                </c:pt>
                <c:pt idx="6">
                  <c:v>United States</c:v>
                </c:pt>
              </c:strCache>
            </c:strRef>
          </c:cat>
          <c:val>
            <c:numRef>
              <c:f>Sheet1!$D$2:$D$8</c:f>
              <c:numCache>
                <c:formatCode>General</c:formatCode>
                <c:ptCount val="7"/>
                <c:pt idx="0">
                  <c:v>89</c:v>
                </c:pt>
                <c:pt idx="2">
                  <c:v>86</c:v>
                </c:pt>
                <c:pt idx="4">
                  <c:v>78</c:v>
                </c:pt>
                <c:pt idx="6">
                  <c:v>76</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033453"/>
            </a:solidFill>
            <a:ln>
              <a:noFill/>
            </a:ln>
            <a:effectLst/>
          </c:spPr>
          <c:invertIfNegative val="0"/>
          <c:dPt>
            <c:idx val="0"/>
            <c:invertIfNegative val="0"/>
            <c:bubble3D val="0"/>
            <c:spPr>
              <a:solidFill>
                <a:srgbClr val="033453"/>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rgbClr val="057091"/>
              </a:solidFill>
              <a:ln>
                <a:noFill/>
              </a:ln>
              <a:effectLst/>
            </c:spPr>
            <c:extLst>
              <c:ext xmlns:c16="http://schemas.microsoft.com/office/drawing/2014/chart" uri="{C3380CC4-5D6E-409C-BE32-E72D297353CC}">
                <c16:uniqueId val="{00000003-698F-4F8F-9799-096940DC4F7C}"/>
              </c:ext>
            </c:extLst>
          </c:dPt>
          <c:dPt>
            <c:idx val="3"/>
            <c:invertIfNegative val="0"/>
            <c:bubble3D val="0"/>
            <c:spPr>
              <a:solidFill>
                <a:srgbClr val="549BA9"/>
              </a:solidFill>
              <a:ln>
                <a:noFill/>
              </a:ln>
              <a:effectLst/>
            </c:spPr>
            <c:extLst>
              <c:ext xmlns:c16="http://schemas.microsoft.com/office/drawing/2014/chart" uri="{C3380CC4-5D6E-409C-BE32-E72D297353CC}">
                <c16:uniqueId val="{00000005-3471-4227-B2ED-F3EECF7F9B6B}"/>
              </c:ext>
            </c:extLst>
          </c:dPt>
          <c:dPt>
            <c:idx val="4"/>
            <c:invertIfNegative val="0"/>
            <c:bubble3D val="0"/>
            <c:spPr>
              <a:solidFill>
                <a:srgbClr val="0CA0CE"/>
              </a:solidFill>
              <a:ln>
                <a:noFill/>
              </a:ln>
              <a:effectLst/>
            </c:spPr>
            <c:extLst>
              <c:ext xmlns:c16="http://schemas.microsoft.com/office/drawing/2014/chart" uri="{C3380CC4-5D6E-409C-BE32-E72D297353CC}">
                <c16:uniqueId val="{00000007-3471-4227-B2ED-F3EECF7F9B6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Nigeria</c:v>
                </c:pt>
                <c:pt idx="1">
                  <c:v>Mexico</c:v>
                </c:pt>
                <c:pt idx="2">
                  <c:v>Senegal</c:v>
                </c:pt>
                <c:pt idx="3">
                  <c:v>Australia</c:v>
                </c:pt>
                <c:pt idx="4">
                  <c:v>Norway</c:v>
                </c:pt>
              </c:strCache>
            </c:strRef>
          </c:cat>
          <c:val>
            <c:numRef>
              <c:f>Sheet1!$B$2:$B$6</c:f>
              <c:numCache>
                <c:formatCode>General</c:formatCode>
                <c:ptCount val="5"/>
                <c:pt idx="0">
                  <c:v>61</c:v>
                </c:pt>
                <c:pt idx="1">
                  <c:v>47</c:v>
                </c:pt>
                <c:pt idx="2">
                  <c:v>41</c:v>
                </c:pt>
                <c:pt idx="3">
                  <c:v>27</c:v>
                </c:pt>
                <c:pt idx="4">
                  <c:v>19</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E9CFDC"/>
            </a:solidFill>
            <a:ln>
              <a:noFill/>
            </a:ln>
            <a:effectLst/>
          </c:spPr>
          <c:invertIfNegative val="0"/>
          <c:dPt>
            <c:idx val="0"/>
            <c:invertIfNegative val="0"/>
            <c:bubble3D val="0"/>
            <c:spPr>
              <a:solidFill>
                <a:srgbClr val="D3EDFD"/>
              </a:solidFill>
              <a:ln>
                <a:noFill/>
              </a:ln>
              <a:effectLst/>
            </c:spPr>
            <c:extLst>
              <c:ext xmlns:c16="http://schemas.microsoft.com/office/drawing/2014/chart" uri="{C3380CC4-5D6E-409C-BE32-E72D297353CC}">
                <c16:uniqueId val="{00000001-687F-4B58-A44C-83AAE0CCF497}"/>
              </c:ext>
            </c:extLst>
          </c:dPt>
          <c:dPt>
            <c:idx val="1"/>
            <c:invertIfNegative val="0"/>
            <c:bubble3D val="0"/>
            <c:spPr>
              <a:solidFill>
                <a:srgbClr val="C7F0FD"/>
              </a:solidFill>
              <a:ln>
                <a:noFill/>
              </a:ln>
              <a:effectLst/>
            </c:spPr>
            <c:extLst>
              <c:ext xmlns:c16="http://schemas.microsoft.com/office/drawing/2014/chart" uri="{C3380CC4-5D6E-409C-BE32-E72D297353CC}">
                <c16:uniqueId val="{0000000B-698F-4F8F-9799-096940DC4F7C}"/>
              </c:ext>
            </c:extLst>
          </c:dPt>
          <c:dPt>
            <c:idx val="2"/>
            <c:invertIfNegative val="0"/>
            <c:bubble3D val="0"/>
            <c:spPr>
              <a:solidFill>
                <a:srgbClr val="D3EDFD"/>
              </a:solidFill>
              <a:ln>
                <a:noFill/>
              </a:ln>
              <a:effectLst/>
            </c:spPr>
            <c:extLst>
              <c:ext xmlns:c16="http://schemas.microsoft.com/office/drawing/2014/chart" uri="{C3380CC4-5D6E-409C-BE32-E72D297353CC}">
                <c16:uniqueId val="{00000004-3471-4227-B2ED-F3EECF7F9B6B}"/>
              </c:ext>
            </c:extLst>
          </c:dPt>
          <c:dPt>
            <c:idx val="3"/>
            <c:invertIfNegative val="0"/>
            <c:bubble3D val="0"/>
            <c:spPr>
              <a:solidFill>
                <a:srgbClr val="D6E7EA"/>
              </a:solidFill>
              <a:ln>
                <a:noFill/>
              </a:ln>
              <a:effectLst/>
            </c:spPr>
            <c:extLst>
              <c:ext xmlns:c16="http://schemas.microsoft.com/office/drawing/2014/chart" uri="{C3380CC4-5D6E-409C-BE32-E72D297353CC}">
                <c16:uniqueId val="{00000006-3471-4227-B2ED-F3EECF7F9B6B}"/>
              </c:ext>
            </c:extLst>
          </c:dPt>
          <c:dPt>
            <c:idx val="4"/>
            <c:invertIfNegative val="0"/>
            <c:bubble3D val="0"/>
            <c:spPr>
              <a:solidFill>
                <a:srgbClr val="DBF5FD"/>
              </a:solidFill>
              <a:ln>
                <a:noFill/>
              </a:ln>
              <a:effectLst/>
            </c:spPr>
            <c:extLst>
              <c:ext xmlns:c16="http://schemas.microsoft.com/office/drawing/2014/chart" uri="{C3380CC4-5D6E-409C-BE32-E72D297353CC}">
                <c16:uniqueId val="{00000008-3471-4227-B2ED-F3EECF7F9B6B}"/>
              </c:ext>
            </c:extLst>
          </c:dPt>
          <c:cat>
            <c:strRef>
              <c:f>Sheet1!$A$2:$A$6</c:f>
              <c:strCache>
                <c:ptCount val="5"/>
                <c:pt idx="0">
                  <c:v>Nigeria</c:v>
                </c:pt>
                <c:pt idx="1">
                  <c:v>Mexico</c:v>
                </c:pt>
                <c:pt idx="2">
                  <c:v>Senegal</c:v>
                </c:pt>
                <c:pt idx="3">
                  <c:v>Australia</c:v>
                </c:pt>
                <c:pt idx="4">
                  <c:v>Norway</c:v>
                </c:pt>
              </c:strCache>
            </c:strRef>
          </c:cat>
          <c:val>
            <c:numRef>
              <c:f>Sheet1!$C$2:$C$6</c:f>
              <c:numCache>
                <c:formatCode>General</c:formatCode>
                <c:ptCount val="5"/>
                <c:pt idx="0">
                  <c:v>21</c:v>
                </c:pt>
                <c:pt idx="1">
                  <c:v>41</c:v>
                </c:pt>
                <c:pt idx="2">
                  <c:v>44</c:v>
                </c:pt>
                <c:pt idx="3">
                  <c:v>47</c:v>
                </c:pt>
                <c:pt idx="4">
                  <c:v>48</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13-698F-4F8F-9799-096940DC4F7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Nigeria</c:v>
                </c:pt>
                <c:pt idx="1">
                  <c:v>Mexico</c:v>
                </c:pt>
                <c:pt idx="2">
                  <c:v>Senegal</c:v>
                </c:pt>
                <c:pt idx="3">
                  <c:v>Australia</c:v>
                </c:pt>
                <c:pt idx="4">
                  <c:v>Norway</c:v>
                </c:pt>
              </c:strCache>
            </c:strRef>
          </c:cat>
          <c:val>
            <c:numRef>
              <c:f>Sheet1!$D$2:$D$6</c:f>
              <c:numCache>
                <c:formatCode>General</c:formatCode>
                <c:ptCount val="5"/>
                <c:pt idx="0">
                  <c:v>82</c:v>
                </c:pt>
                <c:pt idx="1">
                  <c:v>88</c:v>
                </c:pt>
                <c:pt idx="2">
                  <c:v>85</c:v>
                </c:pt>
                <c:pt idx="3">
                  <c:v>74</c:v>
                </c:pt>
                <c:pt idx="4">
                  <c:v>67</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Insufficient subsidies</c:v>
                </c:pt>
                <c:pt idx="1">
                  <c:v>Loan policies are not encouraged</c:v>
                </c:pt>
                <c:pt idx="2">
                  <c:v>Technical barriers</c:v>
                </c:pt>
              </c:strCache>
            </c:strRef>
          </c:cat>
          <c:val>
            <c:numRef>
              <c:f>Sheet1!$B$2:$B$4</c:f>
              <c:numCache>
                <c:formatCode>General</c:formatCode>
                <c:ptCount val="3"/>
                <c:pt idx="0">
                  <c:v>62</c:v>
                </c:pt>
                <c:pt idx="1">
                  <c:v>40</c:v>
                </c:pt>
                <c:pt idx="2">
                  <c:v>69</c:v>
                </c:pt>
              </c:numCache>
            </c:numRef>
          </c:val>
          <c:extLst>
            <c:ext xmlns:c16="http://schemas.microsoft.com/office/drawing/2014/chart" uri="{C3380CC4-5D6E-409C-BE32-E72D297353CC}">
              <c16:uniqueId val="{00000000-72AE-4EF2-9FB8-A63398ECAE83}"/>
            </c:ext>
          </c:extLst>
        </c:ser>
        <c:dLbls>
          <c:showLegendKey val="0"/>
          <c:showVal val="0"/>
          <c:showCatName val="0"/>
          <c:showSerName val="0"/>
          <c:showPercent val="0"/>
          <c:showBubbleSize val="0"/>
        </c:dLbls>
        <c:gapWidth val="219"/>
        <c:overlap val="-27"/>
        <c:axId val="1446221183"/>
        <c:axId val="2076749296"/>
      </c:barChart>
      <c:catAx>
        <c:axId val="144622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076749296"/>
        <c:crosses val="autoZero"/>
        <c:auto val="1"/>
        <c:lblAlgn val="ctr"/>
        <c:lblOffset val="100"/>
        <c:noMultiLvlLbl val="0"/>
      </c:catAx>
      <c:valAx>
        <c:axId val="2076749296"/>
        <c:scaling>
          <c:orientation val="minMax"/>
          <c:max val="100"/>
        </c:scaling>
        <c:delete val="1"/>
        <c:axPos val="l"/>
        <c:numFmt formatCode="General" sourceLinked="1"/>
        <c:majorTickMark val="out"/>
        <c:minorTickMark val="none"/>
        <c:tickLblPos val="nextTo"/>
        <c:crossAx val="1446221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spPr>
            <a:solidFill>
              <a:schemeClr val="bg2">
                <a:lumMod val="20000"/>
                <a:lumOff val="80000"/>
              </a:schemeClr>
            </a:solidFill>
          </c:spPr>
          <c:dPt>
            <c:idx val="0"/>
            <c:bubble3D val="0"/>
            <c:spPr>
              <a:solidFill>
                <a:schemeClr val="bg2">
                  <a:lumMod val="20000"/>
                  <a:lumOff val="80000"/>
                </a:schemeClr>
              </a:solidFill>
              <a:ln>
                <a:noFill/>
              </a:ln>
              <a:effectLst/>
            </c:spPr>
            <c:extLst>
              <c:ext xmlns:c16="http://schemas.microsoft.com/office/drawing/2014/chart" uri="{C3380CC4-5D6E-409C-BE32-E72D297353CC}">
                <c16:uniqueId val="{00000001-CEFE-47A0-9192-D8B1B079138B}"/>
              </c:ext>
            </c:extLst>
          </c:dPt>
          <c:dPt>
            <c:idx val="1"/>
            <c:bubble3D val="0"/>
            <c:spPr>
              <a:solidFill>
                <a:schemeClr val="bg2">
                  <a:lumMod val="40000"/>
                  <a:lumOff val="60000"/>
                </a:schemeClr>
              </a:solidFill>
              <a:ln>
                <a:noFill/>
              </a:ln>
              <a:effectLst/>
            </c:spPr>
            <c:extLst>
              <c:ext xmlns:c16="http://schemas.microsoft.com/office/drawing/2014/chart" uri="{C3380CC4-5D6E-409C-BE32-E72D297353CC}">
                <c16:uniqueId val="{00000003-CEFE-47A0-9192-D8B1B079138B}"/>
              </c:ext>
            </c:extLst>
          </c:dPt>
          <c:dPt>
            <c:idx val="2"/>
            <c:bubble3D val="0"/>
            <c:spPr>
              <a:solidFill>
                <a:schemeClr val="bg2">
                  <a:lumMod val="60000"/>
                  <a:lumOff val="40000"/>
                </a:schemeClr>
              </a:solidFill>
              <a:ln>
                <a:noFill/>
              </a:ln>
              <a:effectLst/>
            </c:spPr>
            <c:extLst>
              <c:ext xmlns:c16="http://schemas.microsoft.com/office/drawing/2014/chart" uri="{C3380CC4-5D6E-409C-BE32-E72D297353CC}">
                <c16:uniqueId val="{00000005-CEFE-47A0-9192-D8B1B079138B}"/>
              </c:ext>
            </c:extLst>
          </c:dPt>
          <c:dPt>
            <c:idx val="3"/>
            <c:bubble3D val="0"/>
            <c:spPr>
              <a:solidFill>
                <a:schemeClr val="bg2">
                  <a:lumMod val="75000"/>
                </a:schemeClr>
              </a:solidFill>
              <a:ln>
                <a:noFill/>
              </a:ln>
              <a:effectLst/>
            </c:spPr>
            <c:extLst>
              <c:ext xmlns:c16="http://schemas.microsoft.com/office/drawing/2014/chart" uri="{C3380CC4-5D6E-409C-BE32-E72D297353CC}">
                <c16:uniqueId val="{00000007-CEFE-47A0-9192-D8B1B079138B}"/>
              </c:ext>
            </c:extLst>
          </c:dPt>
          <c:dPt>
            <c:idx val="4"/>
            <c:bubble3D val="0"/>
            <c:spPr>
              <a:solidFill>
                <a:schemeClr val="bg2">
                  <a:lumMod val="50000"/>
                </a:schemeClr>
              </a:solidFill>
              <a:ln>
                <a:noFill/>
              </a:ln>
              <a:effectLst/>
            </c:spPr>
            <c:extLst>
              <c:ext xmlns:c16="http://schemas.microsoft.com/office/drawing/2014/chart" uri="{C3380CC4-5D6E-409C-BE32-E72D297353CC}">
                <c16:uniqueId val="{00000009-CEFE-47A0-9192-D8B1B079138B}"/>
              </c:ext>
            </c:extLst>
          </c:dPt>
          <c:dLbls>
            <c:dLbl>
              <c:idx val="0"/>
              <c:layout>
                <c:manualLayout>
                  <c:x val="-1.4743111440799581E-2"/>
                  <c:y val="1.315740740021285E-2"/>
                </c:manualLayout>
              </c:layout>
              <c:tx>
                <c:rich>
                  <a:bodyPr/>
                  <a:lstStyle/>
                  <a:p>
                    <a:fld id="{478A466B-82AF-4401-9344-D5781EEDDCC1}" type="CATEGORYNAME">
                      <a:rPr lang="en-US">
                        <a:solidFill>
                          <a:schemeClr val="tx1"/>
                        </a:solidFill>
                      </a:rPr>
                      <a:pPr/>
                      <a:t>[CATEGORY NAME]</a:t>
                    </a:fld>
                    <a:r>
                      <a:rPr lang="en-US" baseline="0" dirty="0">
                        <a:solidFill>
                          <a:schemeClr val="tx1"/>
                        </a:solidFill>
                      </a:rPr>
                      <a:t> </a:t>
                    </a:r>
                    <a:fld id="{4AA4DB75-48E9-47B3-A8E8-9F283CD54D0D}" type="PERCENTAGE">
                      <a:rPr lang="en-US" b="1"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999057369567722"/>
                      <c:h val="0.14518163049804153"/>
                    </c:manualLayout>
                  </c15:layout>
                  <c15:dlblFieldTable/>
                  <c15:showDataLabelsRange val="0"/>
                </c:ext>
                <c:ext xmlns:c16="http://schemas.microsoft.com/office/drawing/2014/chart" uri="{C3380CC4-5D6E-409C-BE32-E72D297353CC}">
                  <c16:uniqueId val="{00000001-CEFE-47A0-9192-D8B1B079138B}"/>
                </c:ext>
              </c:extLst>
            </c:dLbl>
            <c:dLbl>
              <c:idx val="1"/>
              <c:layout>
                <c:manualLayout>
                  <c:x val="-0.18797467087019473"/>
                  <c:y val="3.6182870350585275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3FBB5DA-3ABF-44DA-84C2-8B74A7E71E32}" type="CATEGORYNAME">
                      <a:rPr lang="en-US">
                        <a:solidFill>
                          <a:schemeClr val="bg1"/>
                        </a:solidFill>
                      </a:rPr>
                      <a:pPr>
                        <a:defRPr>
                          <a:solidFill>
                            <a:schemeClr val="bg1"/>
                          </a:solidFill>
                        </a:defRPr>
                      </a:pPr>
                      <a:t>[CATEGORY NAME]</a:t>
                    </a:fld>
                    <a:r>
                      <a:rPr lang="en-US" baseline="0" dirty="0">
                        <a:solidFill>
                          <a:schemeClr val="bg1"/>
                        </a:solidFill>
                      </a:rPr>
                      <a:t> </a:t>
                    </a:r>
                    <a:fld id="{0144A26A-C4F0-4F4A-89AF-5E7D69C80878}" type="PERCENTAGE">
                      <a:rPr lang="en-US" b="1" baseline="0">
                        <a:solidFill>
                          <a:schemeClr val="bg1"/>
                        </a:solidFill>
                      </a:rPr>
                      <a:pPr>
                        <a:defRPr>
                          <a:solidFill>
                            <a:schemeClr val="bg1"/>
                          </a:solidFill>
                        </a:defRPr>
                      </a:pPr>
                      <a:t>[PERCENTAGE]</a:t>
                    </a:fld>
                    <a:endParaRPr lang="en-US" baseline="0" dirty="0">
                      <a:solidFill>
                        <a:schemeClr val="bg1"/>
                      </a:solidFill>
                    </a:endParaRPr>
                  </a:p>
                </c:rich>
              </c:tx>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CEFE-47A0-9192-D8B1B079138B}"/>
                </c:ext>
              </c:extLst>
            </c:dLbl>
            <c:dLbl>
              <c:idx val="2"/>
              <c:layout>
                <c:manualLayout>
                  <c:x val="-6.6344001483598147E-2"/>
                  <c:y val="-0.23683333320383129"/>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fld id="{4CE18590-3C74-48C8-96A9-FFBE05B95C2B}" type="CATEGORYNAME">
                      <a:rPr lang="en-US">
                        <a:solidFill>
                          <a:schemeClr val="bg1"/>
                        </a:solidFill>
                      </a:rPr>
                      <a:pPr>
                        <a:defRPr>
                          <a:solidFill>
                            <a:schemeClr val="bg1"/>
                          </a:solidFill>
                        </a:defRPr>
                      </a:pPr>
                      <a:t>[CATEGORY NAME]</a:t>
                    </a:fld>
                    <a:r>
                      <a:rPr lang="en-US" baseline="0" dirty="0">
                        <a:solidFill>
                          <a:schemeClr val="bg1"/>
                        </a:solidFill>
                      </a:rPr>
                      <a:t> </a:t>
                    </a:r>
                    <a:fld id="{C3030520-31A4-4FB7-8F04-65D7232F5FB9}" type="PERCENTAGE">
                      <a:rPr lang="en-US" b="1" baseline="0">
                        <a:solidFill>
                          <a:schemeClr val="bg1"/>
                        </a:solidFill>
                      </a:rPr>
                      <a:pPr>
                        <a:defRPr>
                          <a:solidFill>
                            <a:schemeClr val="bg1"/>
                          </a:solidFill>
                        </a:defRPr>
                      </a:pPr>
                      <a:t>[PERCENTAGE]</a:t>
                    </a:fld>
                    <a:endParaRPr lang="en-US" baseline="0" dirty="0">
                      <a:solidFill>
                        <a:schemeClr val="bg1"/>
                      </a:solidFill>
                    </a:endParaRPr>
                  </a:p>
                </c:rich>
              </c:tx>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CEFE-47A0-9192-D8B1B079138B}"/>
                </c:ext>
              </c:extLst>
            </c:dLbl>
            <c:dLbl>
              <c:idx val="3"/>
              <c:layout>
                <c:manualLayout>
                  <c:x val="0.21008933803139412"/>
                  <c:y val="-3.2893518500532728E-3"/>
                </c:manualLayout>
              </c:layout>
              <c:tx>
                <c:rich>
                  <a:bodyPr/>
                  <a:lstStyle/>
                  <a:p>
                    <a:fld id="{665F39E4-3678-4E9B-9A48-DEA1C6C4B08A}" type="CATEGORYNAME">
                      <a:rPr lang="en-US">
                        <a:solidFill>
                          <a:schemeClr val="bg1"/>
                        </a:solidFill>
                      </a:rPr>
                      <a:pPr/>
                      <a:t>[CATEGORY NAME]</a:t>
                    </a:fld>
                    <a:r>
                      <a:rPr lang="en-US" baseline="0" dirty="0"/>
                      <a:t> </a:t>
                    </a:r>
                    <a:fld id="{90F92F26-15FE-4839-B0FB-F36341909BEB}" type="PERCENTAGE">
                      <a:rPr lang="en-US" b="1" baseline="0">
                        <a:solidFill>
                          <a:schemeClr val="bg1"/>
                        </a:solidFill>
                      </a:rPr>
                      <a:pPr/>
                      <a:t>[PERCENTAGE]</a:t>
                    </a:fld>
                    <a:endParaRPr lang="en-US" baseline="0" dirty="0"/>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CEFE-47A0-9192-D8B1B079138B}"/>
                </c:ext>
              </c:extLst>
            </c:dLbl>
            <c:dLbl>
              <c:idx val="4"/>
              <c:layout>
                <c:manualLayout>
                  <c:x val="2.5800445021399276E-2"/>
                  <c:y val="-1.3157407400212864E-2"/>
                </c:manualLayout>
              </c:layout>
              <c:tx>
                <c:rich>
                  <a:bodyPr/>
                  <a:lstStyle/>
                  <a:p>
                    <a:fld id="{314EC326-0E2E-4011-8D64-EC1BC117D774}" type="CATEGORYNAME">
                      <a:rPr lang="en-US">
                        <a:solidFill>
                          <a:schemeClr val="tx1"/>
                        </a:solidFill>
                      </a:rPr>
                      <a:pPr/>
                      <a:t>[CATEGORY NAME]</a:t>
                    </a:fld>
                    <a:r>
                      <a:rPr lang="en-US" baseline="0" dirty="0">
                        <a:solidFill>
                          <a:schemeClr val="tx1"/>
                        </a:solidFill>
                      </a:rPr>
                      <a:t> </a:t>
                    </a:r>
                    <a:fld id="{1F6CFFC1-EB46-47CF-8847-9517746A187D}" type="PERCENTAGE">
                      <a:rPr lang="en-US" b="1" baseline="0">
                        <a:solidFill>
                          <a:schemeClr val="tx1"/>
                        </a:solidFill>
                      </a:rPr>
                      <a:pPr/>
                      <a:t>[PERCENTAGE]</a:t>
                    </a:fld>
                    <a:endParaRPr lang="en-US" baseline="0" dirty="0">
                      <a:solidFill>
                        <a:schemeClr val="tx1"/>
                      </a:solidFill>
                    </a:endParaRPr>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CEFE-47A0-9192-D8B1B079138B}"/>
                </c:ext>
              </c:extLst>
            </c:dLbl>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Fully private sector</c:v>
                </c:pt>
                <c:pt idx="1">
                  <c:v>Mostly private sector, some state</c:v>
                </c:pt>
                <c:pt idx="2">
                  <c:v>Split evenly</c:v>
                </c:pt>
                <c:pt idx="3">
                  <c:v>Mostly state, some private sector</c:v>
                </c:pt>
                <c:pt idx="4">
                  <c:v>Fully state</c:v>
                </c:pt>
              </c:strCache>
            </c:strRef>
          </c:cat>
          <c:val>
            <c:numRef>
              <c:f>Sheet1!$B$2:$B$6</c:f>
              <c:numCache>
                <c:formatCode>General</c:formatCode>
                <c:ptCount val="5"/>
                <c:pt idx="0">
                  <c:v>8</c:v>
                </c:pt>
                <c:pt idx="1">
                  <c:v>29</c:v>
                </c:pt>
                <c:pt idx="2">
                  <c:v>21</c:v>
                </c:pt>
                <c:pt idx="3">
                  <c:v>34</c:v>
                </c:pt>
                <c:pt idx="4">
                  <c:v>8</c:v>
                </c:pt>
              </c:numCache>
            </c:numRef>
          </c:val>
          <c:extLst>
            <c:ext xmlns:c16="http://schemas.microsoft.com/office/drawing/2014/chart" uri="{C3380CC4-5D6E-409C-BE32-E72D297353CC}">
              <c16:uniqueId val="{0000000A-CEFE-47A0-9192-D8B1B079138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0D647F"/>
            </a:solidFill>
            <a:ln>
              <a:noFill/>
            </a:ln>
            <a:effectLst/>
          </c:spPr>
          <c:invertIfNegative val="0"/>
          <c:dPt>
            <c:idx val="0"/>
            <c:invertIfNegative val="0"/>
            <c:bubble3D val="0"/>
            <c:spPr>
              <a:solidFill>
                <a:srgbClr val="0D647F"/>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rgbClr val="0D647F"/>
              </a:solidFill>
              <a:ln>
                <a:noFill/>
              </a:ln>
              <a:effectLst/>
            </c:spPr>
            <c:extLst>
              <c:ext xmlns:c16="http://schemas.microsoft.com/office/drawing/2014/chart" uri="{C3380CC4-5D6E-409C-BE32-E72D297353CC}">
                <c16:uniqueId val="{00000002-687F-4B58-A44C-83AAE0CCF497}"/>
              </c:ext>
            </c:extLst>
          </c:dPt>
          <c:dPt>
            <c:idx val="2"/>
            <c:invertIfNegative val="0"/>
            <c:bubble3D val="0"/>
            <c:spPr>
              <a:solidFill>
                <a:srgbClr val="0D647F"/>
              </a:solidFill>
              <a:ln>
                <a:noFill/>
              </a:ln>
              <a:effectLst/>
            </c:spPr>
            <c:extLst>
              <c:ext xmlns:c16="http://schemas.microsoft.com/office/drawing/2014/chart" uri="{C3380CC4-5D6E-409C-BE32-E72D297353CC}">
                <c16:uniqueId val="{00000005-4276-4562-B19A-A1A64E58A81A}"/>
              </c:ext>
            </c:extLst>
          </c:dPt>
          <c:dPt>
            <c:idx val="4"/>
            <c:invertIfNegative val="0"/>
            <c:bubble3D val="0"/>
            <c:spPr>
              <a:solidFill>
                <a:srgbClr val="0D647F"/>
              </a:solidFill>
              <a:ln>
                <a:noFill/>
              </a:ln>
              <a:effectLst/>
            </c:spPr>
            <c:extLst>
              <c:ext xmlns:c16="http://schemas.microsoft.com/office/drawing/2014/chart" uri="{C3380CC4-5D6E-409C-BE32-E72D297353CC}">
                <c16:uniqueId val="{00000007-FC52-470E-BB9C-6C4D00F33CBC}"/>
              </c:ext>
            </c:extLst>
          </c:dPt>
          <c:dPt>
            <c:idx val="6"/>
            <c:invertIfNegative val="0"/>
            <c:bubble3D val="0"/>
            <c:spPr>
              <a:solidFill>
                <a:srgbClr val="0D647F"/>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0D647F"/>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0D647F"/>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0D647F"/>
              </a:solidFill>
              <a:ln>
                <a:noFill/>
              </a:ln>
              <a:effectLst/>
            </c:spPr>
            <c:extLst>
              <c:ext xmlns:c16="http://schemas.microsoft.com/office/drawing/2014/chart" uri="{C3380CC4-5D6E-409C-BE32-E72D297353CC}">
                <c16:uniqueId val="{0000000F-FC52-470E-BB9C-6C4D00F33CBC}"/>
              </c:ext>
            </c:extLst>
          </c:dPt>
          <c:dPt>
            <c:idx val="11"/>
            <c:invertIfNegative val="0"/>
            <c:bubble3D val="0"/>
            <c:spPr>
              <a:solidFill>
                <a:srgbClr val="0D647F"/>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0D647F"/>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0D647F"/>
              </a:solidFill>
              <a:ln>
                <a:noFill/>
              </a:ln>
              <a:effectLst/>
            </c:spPr>
            <c:extLst>
              <c:ext xmlns:c16="http://schemas.microsoft.com/office/drawing/2014/chart" uri="{C3380CC4-5D6E-409C-BE32-E72D297353CC}">
                <c16:uniqueId val="{00000017-598F-4609-B18C-90969DFACE98}"/>
              </c:ext>
            </c:extLst>
          </c:dPt>
          <c:dPt>
            <c:idx val="14"/>
            <c:invertIfNegative val="0"/>
            <c:bubble3D val="0"/>
            <c:spPr>
              <a:solidFill>
                <a:srgbClr val="0D647F"/>
              </a:solidFill>
              <a:ln>
                <a:noFill/>
              </a:ln>
              <a:effectLst/>
            </c:spPr>
            <c:extLst>
              <c:ext xmlns:c16="http://schemas.microsoft.com/office/drawing/2014/chart" uri="{C3380CC4-5D6E-409C-BE32-E72D297353CC}">
                <c16:uniqueId val="{00000017-FC52-470E-BB9C-6C4D00F33CBC}"/>
              </c:ext>
            </c:extLst>
          </c:dPt>
          <c:dPt>
            <c:idx val="16"/>
            <c:invertIfNegative val="0"/>
            <c:bubble3D val="0"/>
            <c:spPr>
              <a:solidFill>
                <a:srgbClr val="0D647F"/>
              </a:solidFill>
              <a:ln>
                <a:noFill/>
              </a:ln>
              <a:effectLst/>
            </c:spPr>
            <c:extLst>
              <c:ext xmlns:c16="http://schemas.microsoft.com/office/drawing/2014/chart" uri="{C3380CC4-5D6E-409C-BE32-E72D297353CC}">
                <c16:uniqueId val="{0000001B-598F-4609-B18C-90969DFACE98}"/>
              </c:ext>
            </c:extLst>
          </c:dPt>
          <c:dPt>
            <c:idx val="17"/>
            <c:invertIfNegative val="0"/>
            <c:bubble3D val="0"/>
            <c:spPr>
              <a:solidFill>
                <a:srgbClr val="0D647F"/>
              </a:solidFill>
              <a:ln>
                <a:noFill/>
              </a:ln>
              <a:effectLst/>
            </c:spPr>
            <c:extLst>
              <c:ext xmlns:c16="http://schemas.microsoft.com/office/drawing/2014/chart" uri="{C3380CC4-5D6E-409C-BE32-E72D297353CC}">
                <c16:uniqueId val="{0000001B-FC52-470E-BB9C-6C4D00F33C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 Korea</c:v>
                </c:pt>
                <c:pt idx="1">
                  <c:v>China</c:v>
                </c:pt>
                <c:pt idx="2">
                  <c:v>India</c:v>
                </c:pt>
                <c:pt idx="3">
                  <c:v>Japan*</c:v>
                </c:pt>
                <c:pt idx="4">
                  <c:v>Australia</c:v>
                </c:pt>
                <c:pt idx="6">
                  <c:v>Kenya</c:v>
                </c:pt>
                <c:pt idx="7">
                  <c:v>Tanzania</c:v>
                </c:pt>
                <c:pt idx="8">
                  <c:v>Senegal</c:v>
                </c:pt>
                <c:pt idx="9">
                  <c:v>Nigeria</c:v>
                </c:pt>
                <c:pt idx="11">
                  <c:v>Italy</c:v>
                </c:pt>
                <c:pt idx="12">
                  <c:v>United Kingdom</c:v>
                </c:pt>
                <c:pt idx="13">
                  <c:v>Germany</c:v>
                </c:pt>
                <c:pt idx="14">
                  <c:v>Norway</c:v>
                </c:pt>
                <c:pt idx="16">
                  <c:v>Brazil</c:v>
                </c:pt>
                <c:pt idx="17">
                  <c:v>Chile</c:v>
                </c:pt>
                <c:pt idx="19">
                  <c:v>Mexico</c:v>
                </c:pt>
                <c:pt idx="20">
                  <c:v>Canada</c:v>
                </c:pt>
                <c:pt idx="21">
                  <c:v>United States</c:v>
                </c:pt>
              </c:strCache>
            </c:strRef>
          </c:cat>
          <c:val>
            <c:numRef>
              <c:f>Sheet1!$B$2:$B$23</c:f>
              <c:numCache>
                <c:formatCode>General</c:formatCode>
                <c:ptCount val="22"/>
                <c:pt idx="0">
                  <c:v>91</c:v>
                </c:pt>
                <c:pt idx="1">
                  <c:v>89</c:v>
                </c:pt>
                <c:pt idx="2">
                  <c:v>76</c:v>
                </c:pt>
                <c:pt idx="3">
                  <c:v>75</c:v>
                </c:pt>
                <c:pt idx="4">
                  <c:v>64</c:v>
                </c:pt>
                <c:pt idx="6">
                  <c:v>90</c:v>
                </c:pt>
                <c:pt idx="7">
                  <c:v>87</c:v>
                </c:pt>
                <c:pt idx="8">
                  <c:v>73</c:v>
                </c:pt>
                <c:pt idx="9">
                  <c:v>56.999999999999993</c:v>
                </c:pt>
                <c:pt idx="11">
                  <c:v>79</c:v>
                </c:pt>
                <c:pt idx="12">
                  <c:v>70</c:v>
                </c:pt>
                <c:pt idx="13">
                  <c:v>67</c:v>
                </c:pt>
                <c:pt idx="14">
                  <c:v>65</c:v>
                </c:pt>
                <c:pt idx="16">
                  <c:v>86</c:v>
                </c:pt>
                <c:pt idx="17">
                  <c:v>86</c:v>
                </c:pt>
                <c:pt idx="19">
                  <c:v>87</c:v>
                </c:pt>
                <c:pt idx="20">
                  <c:v>75</c:v>
                </c:pt>
                <c:pt idx="21">
                  <c:v>60</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687F-4B58-A44C-83AAE0CCF497}"/>
              </c:ext>
            </c:extLst>
          </c:dPt>
          <c:dPt>
            <c:idx val="1"/>
            <c:invertIfNegative val="0"/>
            <c:bubble3D val="0"/>
            <c:spPr>
              <a:noFill/>
              <a:ln>
                <a:noFill/>
              </a:ln>
              <a:effectLst/>
            </c:spPr>
            <c:extLst>
              <c:ext xmlns:c16="http://schemas.microsoft.com/office/drawing/2014/chart" uri="{C3380CC4-5D6E-409C-BE32-E72D297353CC}">
                <c16:uniqueId val="{00000003-687F-4B58-A44C-83AAE0CCF497}"/>
              </c:ext>
            </c:extLst>
          </c:dPt>
          <c:dPt>
            <c:idx val="2"/>
            <c:invertIfNegative val="0"/>
            <c:bubble3D val="0"/>
            <c:spPr>
              <a:noFill/>
              <a:ln>
                <a:noFill/>
              </a:ln>
              <a:effectLst/>
            </c:spPr>
            <c:extLst>
              <c:ext xmlns:c16="http://schemas.microsoft.com/office/drawing/2014/chart" uri="{C3380CC4-5D6E-409C-BE32-E72D297353CC}">
                <c16:uniqueId val="{00000021-4276-4562-B19A-A1A64E58A81A}"/>
              </c:ext>
            </c:extLst>
          </c:dPt>
          <c:dPt>
            <c:idx val="4"/>
            <c:invertIfNegative val="0"/>
            <c:bubble3D val="0"/>
            <c:spPr>
              <a:noFill/>
              <a:ln>
                <a:noFill/>
              </a:ln>
              <a:effectLst/>
            </c:spPr>
            <c:extLst>
              <c:ext xmlns:c16="http://schemas.microsoft.com/office/drawing/2014/chart" uri="{C3380CC4-5D6E-409C-BE32-E72D297353CC}">
                <c16:uniqueId val="{00000039-337C-4725-963A-35651EB840C2}"/>
              </c:ext>
            </c:extLst>
          </c:dPt>
          <c:dPt>
            <c:idx val="6"/>
            <c:invertIfNegative val="0"/>
            <c:bubble3D val="0"/>
            <c:spPr>
              <a:noFill/>
              <a:ln>
                <a:noFill/>
              </a:ln>
              <a:effectLst/>
            </c:spPr>
            <c:extLst>
              <c:ext xmlns:c16="http://schemas.microsoft.com/office/drawing/2014/chart" uri="{C3380CC4-5D6E-409C-BE32-E72D297353CC}">
                <c16:uniqueId val="{0000000B-687F-4B58-A44C-83AAE0CCF497}"/>
              </c:ext>
            </c:extLst>
          </c:dPt>
          <c:dPt>
            <c:idx val="7"/>
            <c:invertIfNegative val="0"/>
            <c:bubble3D val="0"/>
            <c:spPr>
              <a:noFill/>
              <a:ln>
                <a:noFill/>
              </a:ln>
              <a:effectLst/>
            </c:spPr>
            <c:extLst>
              <c:ext xmlns:c16="http://schemas.microsoft.com/office/drawing/2014/chart" uri="{C3380CC4-5D6E-409C-BE32-E72D297353CC}">
                <c16:uniqueId val="{0000000D-687F-4B58-A44C-83AAE0CCF497}"/>
              </c:ext>
            </c:extLst>
          </c:dPt>
          <c:dPt>
            <c:idx val="8"/>
            <c:invertIfNegative val="0"/>
            <c:bubble3D val="0"/>
            <c:spPr>
              <a:noFill/>
              <a:ln>
                <a:noFill/>
              </a:ln>
              <a:effectLst/>
            </c:spPr>
            <c:extLst>
              <c:ext xmlns:c16="http://schemas.microsoft.com/office/drawing/2014/chart" uri="{C3380CC4-5D6E-409C-BE32-E72D297353CC}">
                <c16:uniqueId val="{0000000F-687F-4B58-A44C-83AAE0CCF497}"/>
              </c:ext>
            </c:extLst>
          </c:dPt>
          <c:dPt>
            <c:idx val="9"/>
            <c:invertIfNegative val="0"/>
            <c:bubble3D val="0"/>
            <c:spPr>
              <a:noFill/>
              <a:ln>
                <a:noFill/>
              </a:ln>
              <a:effectLst/>
            </c:spPr>
            <c:extLst>
              <c:ext xmlns:c16="http://schemas.microsoft.com/office/drawing/2014/chart" uri="{C3380CC4-5D6E-409C-BE32-E72D297353CC}">
                <c16:uniqueId val="{0000002B-FC52-470E-BB9C-6C4D00F33CBC}"/>
              </c:ext>
            </c:extLst>
          </c:dPt>
          <c:dPt>
            <c:idx val="11"/>
            <c:invertIfNegative val="0"/>
            <c:bubble3D val="0"/>
            <c:spPr>
              <a:noFill/>
              <a:ln>
                <a:noFill/>
              </a:ln>
              <a:effectLst/>
            </c:spPr>
            <c:extLst>
              <c:ext xmlns:c16="http://schemas.microsoft.com/office/drawing/2014/chart" uri="{C3380CC4-5D6E-409C-BE32-E72D297353CC}">
                <c16:uniqueId val="{00000015-687F-4B58-A44C-83AAE0CCF497}"/>
              </c:ext>
            </c:extLst>
          </c:dPt>
          <c:dPt>
            <c:idx val="12"/>
            <c:invertIfNegative val="0"/>
            <c:bubble3D val="0"/>
            <c:spPr>
              <a:noFill/>
              <a:ln>
                <a:noFill/>
              </a:ln>
              <a:effectLst/>
            </c:spPr>
            <c:extLst>
              <c:ext xmlns:c16="http://schemas.microsoft.com/office/drawing/2014/chart" uri="{C3380CC4-5D6E-409C-BE32-E72D297353CC}">
                <c16:uniqueId val="{00000017-687F-4B58-A44C-83AAE0CCF497}"/>
              </c:ext>
            </c:extLst>
          </c:dPt>
          <c:dPt>
            <c:idx val="13"/>
            <c:invertIfNegative val="0"/>
            <c:bubble3D val="0"/>
            <c:spPr>
              <a:noFill/>
              <a:ln>
                <a:noFill/>
              </a:ln>
              <a:effectLst/>
            </c:spPr>
            <c:extLst>
              <c:ext xmlns:c16="http://schemas.microsoft.com/office/drawing/2014/chart" uri="{C3380CC4-5D6E-409C-BE32-E72D297353CC}">
                <c16:uniqueId val="{0000003A-337C-4725-963A-35651EB840C2}"/>
              </c:ext>
            </c:extLst>
          </c:dPt>
          <c:dPt>
            <c:idx val="14"/>
            <c:invertIfNegative val="0"/>
            <c:bubble3D val="0"/>
            <c:spPr>
              <a:noFill/>
              <a:ln>
                <a:noFill/>
              </a:ln>
              <a:effectLst/>
            </c:spPr>
            <c:extLst>
              <c:ext xmlns:c16="http://schemas.microsoft.com/office/drawing/2014/chart" uri="{C3380CC4-5D6E-409C-BE32-E72D297353CC}">
                <c16:uniqueId val="{00000019-687F-4B58-A44C-83AAE0CCF497}"/>
              </c:ext>
            </c:extLst>
          </c:dPt>
          <c:dPt>
            <c:idx val="16"/>
            <c:invertIfNegative val="0"/>
            <c:bubble3D val="0"/>
            <c:spPr>
              <a:noFill/>
              <a:ln>
                <a:noFill/>
              </a:ln>
              <a:effectLst/>
            </c:spPr>
            <c:extLst>
              <c:ext xmlns:c16="http://schemas.microsoft.com/office/drawing/2014/chart" uri="{C3380CC4-5D6E-409C-BE32-E72D297353CC}">
                <c16:uniqueId val="{0000003B-337C-4725-963A-35651EB840C2}"/>
              </c:ext>
            </c:extLst>
          </c:dPt>
          <c:dPt>
            <c:idx val="17"/>
            <c:invertIfNegative val="0"/>
            <c:bubble3D val="0"/>
            <c:spPr>
              <a:noFill/>
              <a:ln>
                <a:noFill/>
              </a:ln>
              <a:effectLst/>
            </c:spPr>
            <c:extLst>
              <c:ext xmlns:c16="http://schemas.microsoft.com/office/drawing/2014/chart" uri="{C3380CC4-5D6E-409C-BE32-E72D297353CC}">
                <c16:uniqueId val="{00000038-598F-4609-B18C-90969DFACE98}"/>
              </c:ext>
            </c:extLst>
          </c:dPt>
          <c:dLbls>
            <c:dLbl>
              <c:idx val="5"/>
              <c:delete val="1"/>
              <c:extLst>
                <c:ext xmlns:c15="http://schemas.microsoft.com/office/drawing/2012/chart" uri="{CE6537A1-D6FC-4f65-9D91-7224C49458BB}"/>
                <c:ext xmlns:c16="http://schemas.microsoft.com/office/drawing/2014/chart" uri="{C3380CC4-5D6E-409C-BE32-E72D297353CC}">
                  <c16:uniqueId val="{00000009-687F-4B58-A44C-83AAE0CCF497}"/>
                </c:ext>
              </c:extLst>
            </c:dLbl>
            <c:dLbl>
              <c:idx val="15"/>
              <c:delete val="1"/>
              <c:extLst>
                <c:ext xmlns:c15="http://schemas.microsoft.com/office/drawing/2012/chart" uri="{CE6537A1-D6FC-4f65-9D91-7224C49458BB}"/>
                <c:ext xmlns:c16="http://schemas.microsoft.com/office/drawing/2014/chart" uri="{C3380CC4-5D6E-409C-BE32-E72D297353CC}">
                  <c16:uniqueId val="{0000001B-687F-4B58-A44C-83AAE0CCF497}"/>
                </c:ext>
              </c:extLst>
            </c:dLbl>
            <c:dLbl>
              <c:idx val="18"/>
              <c:delete val="1"/>
              <c:extLst>
                <c:ext xmlns:c15="http://schemas.microsoft.com/office/drawing/2012/chart" uri="{CE6537A1-D6FC-4f65-9D91-7224C49458BB}"/>
                <c:ext xmlns:c16="http://schemas.microsoft.com/office/drawing/2014/chart" uri="{C3380CC4-5D6E-409C-BE32-E72D297353CC}">
                  <c16:uniqueId val="{00000038-FC52-470E-BB9C-6C4D00F33C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D50A4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 Korea</c:v>
                </c:pt>
                <c:pt idx="1">
                  <c:v>China</c:v>
                </c:pt>
                <c:pt idx="2">
                  <c:v>India</c:v>
                </c:pt>
                <c:pt idx="3">
                  <c:v>Japan*</c:v>
                </c:pt>
                <c:pt idx="4">
                  <c:v>Australia</c:v>
                </c:pt>
                <c:pt idx="6">
                  <c:v>Kenya</c:v>
                </c:pt>
                <c:pt idx="7">
                  <c:v>Tanzania</c:v>
                </c:pt>
                <c:pt idx="8">
                  <c:v>Senegal</c:v>
                </c:pt>
                <c:pt idx="9">
                  <c:v>Nigeria</c:v>
                </c:pt>
                <c:pt idx="11">
                  <c:v>Italy</c:v>
                </c:pt>
                <c:pt idx="12">
                  <c:v>United Kingdom</c:v>
                </c:pt>
                <c:pt idx="13">
                  <c:v>Germany</c:v>
                </c:pt>
                <c:pt idx="14">
                  <c:v>Norway</c:v>
                </c:pt>
                <c:pt idx="16">
                  <c:v>Brazil</c:v>
                </c:pt>
                <c:pt idx="17">
                  <c:v>Chile</c:v>
                </c:pt>
                <c:pt idx="19">
                  <c:v>Mexico</c:v>
                </c:pt>
                <c:pt idx="20">
                  <c:v>Canada</c:v>
                </c:pt>
                <c:pt idx="21">
                  <c:v>United States</c:v>
                </c:pt>
              </c:strCache>
            </c:strRef>
          </c:cat>
          <c:val>
            <c:numRef>
              <c:f>Sheet1!$C$2:$C$23</c:f>
              <c:numCache>
                <c:formatCode>General</c:formatCode>
                <c:ptCount val="22"/>
                <c:pt idx="0">
                  <c:v>9</c:v>
                </c:pt>
                <c:pt idx="1">
                  <c:v>11</c:v>
                </c:pt>
                <c:pt idx="2">
                  <c:v>24</c:v>
                </c:pt>
                <c:pt idx="3">
                  <c:v>25</c:v>
                </c:pt>
                <c:pt idx="4">
                  <c:v>37</c:v>
                </c:pt>
                <c:pt idx="5">
                  <c:v>0</c:v>
                </c:pt>
                <c:pt idx="6">
                  <c:v>10</c:v>
                </c:pt>
                <c:pt idx="7">
                  <c:v>12</c:v>
                </c:pt>
                <c:pt idx="8">
                  <c:v>27</c:v>
                </c:pt>
                <c:pt idx="9">
                  <c:v>43</c:v>
                </c:pt>
                <c:pt idx="11">
                  <c:v>21</c:v>
                </c:pt>
                <c:pt idx="12">
                  <c:v>29</c:v>
                </c:pt>
                <c:pt idx="13">
                  <c:v>33</c:v>
                </c:pt>
                <c:pt idx="14">
                  <c:v>35</c:v>
                </c:pt>
                <c:pt idx="15">
                  <c:v>0</c:v>
                </c:pt>
                <c:pt idx="16">
                  <c:v>14</c:v>
                </c:pt>
                <c:pt idx="17">
                  <c:v>14</c:v>
                </c:pt>
                <c:pt idx="18">
                  <c:v>0</c:v>
                </c:pt>
                <c:pt idx="19">
                  <c:v>13</c:v>
                </c:pt>
                <c:pt idx="20">
                  <c:v>25</c:v>
                </c:pt>
                <c:pt idx="21">
                  <c:v>40</c:v>
                </c:pt>
              </c:numCache>
            </c:numRef>
          </c:val>
          <c:extLst>
            <c:ext xmlns:c16="http://schemas.microsoft.com/office/drawing/2014/chart" uri="{C3380CC4-5D6E-409C-BE32-E72D297353CC}">
              <c16:uniqueId val="{00000001-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5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chemeClr val="bg2">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2-687F-4B58-A44C-83AAE0CCF497}"/>
              </c:ext>
            </c:extLst>
          </c:dPt>
          <c:dPt>
            <c:idx val="2"/>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4-687F-4B58-A44C-83AAE0CCF497}"/>
              </c:ext>
            </c:extLst>
          </c:dPt>
          <c:dPt>
            <c:idx val="3"/>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rgbClr val="31507C"/>
              </a:solidFill>
              <a:ln>
                <a:noFill/>
              </a:ln>
              <a:effectLst/>
            </c:spPr>
            <c:extLst>
              <c:ext xmlns:c16="http://schemas.microsoft.com/office/drawing/2014/chart" uri="{C3380CC4-5D6E-409C-BE32-E72D297353CC}">
                <c16:uniqueId val="{00000038-A10E-4741-B3A9-1EE999AAC283}"/>
              </c:ext>
            </c:extLst>
          </c:dPt>
          <c:dPt>
            <c:idx val="6"/>
            <c:invertIfNegative val="0"/>
            <c:bubble3D val="0"/>
            <c:spPr>
              <a:solidFill>
                <a:srgbClr val="C00A3A"/>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C00A3A"/>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C00A3A"/>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C00A3A"/>
              </a:solidFill>
              <a:ln>
                <a:noFill/>
              </a:ln>
              <a:effectLst/>
            </c:spPr>
            <c:extLst>
              <c:ext xmlns:c16="http://schemas.microsoft.com/office/drawing/2014/chart" uri="{C3380CC4-5D6E-409C-BE32-E72D297353CC}">
                <c16:uniqueId val="{00000011-A1A3-4020-B854-3AC5C7A759A8}"/>
              </c:ext>
            </c:extLst>
          </c:dPt>
          <c:dPt>
            <c:idx val="11"/>
            <c:invertIfNegative val="0"/>
            <c:bubble3D val="0"/>
            <c:spPr>
              <a:solidFill>
                <a:srgbClr val="008FA1"/>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008FA1"/>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008FA1"/>
              </a:solidFill>
              <a:ln>
                <a:noFill/>
              </a:ln>
              <a:effectLst/>
            </c:spPr>
            <c:extLst>
              <c:ext xmlns:c16="http://schemas.microsoft.com/office/drawing/2014/chart" uri="{C3380CC4-5D6E-409C-BE32-E72D297353CC}">
                <c16:uniqueId val="{00000017-7D7F-42E4-939D-78E2CAD9E59B}"/>
              </c:ext>
            </c:extLst>
          </c:dPt>
          <c:dPt>
            <c:idx val="14"/>
            <c:invertIfNegative val="0"/>
            <c:bubble3D val="0"/>
            <c:spPr>
              <a:solidFill>
                <a:srgbClr val="008FA1"/>
              </a:solidFill>
              <a:ln>
                <a:noFill/>
              </a:ln>
              <a:effectLst/>
            </c:spPr>
            <c:extLst>
              <c:ext xmlns:c16="http://schemas.microsoft.com/office/drawing/2014/chart" uri="{C3380CC4-5D6E-409C-BE32-E72D297353CC}">
                <c16:uniqueId val="{00000019-A1A3-4020-B854-3AC5C7A759A8}"/>
              </c:ext>
            </c:extLst>
          </c:dPt>
          <c:dPt>
            <c:idx val="16"/>
            <c:invertIfNegative val="0"/>
            <c:bubble3D val="0"/>
            <c:spPr>
              <a:solidFill>
                <a:srgbClr val="8A0168"/>
              </a:solidFill>
              <a:ln>
                <a:noFill/>
              </a:ln>
              <a:effectLst/>
            </c:spPr>
            <c:extLst>
              <c:ext xmlns:c16="http://schemas.microsoft.com/office/drawing/2014/chart" uri="{C3380CC4-5D6E-409C-BE32-E72D297353CC}">
                <c16:uniqueId val="{0000001B-7D7F-42E4-939D-78E2CAD9E59B}"/>
              </c:ext>
            </c:extLst>
          </c:dPt>
          <c:dPt>
            <c:idx val="17"/>
            <c:invertIfNegative val="0"/>
            <c:bubble3D val="0"/>
            <c:spPr>
              <a:solidFill>
                <a:srgbClr val="8A0168"/>
              </a:solidFill>
              <a:ln>
                <a:noFill/>
              </a:ln>
              <a:effectLst/>
            </c:spPr>
            <c:extLst>
              <c:ext xmlns:c16="http://schemas.microsoft.com/office/drawing/2014/chart" uri="{C3380CC4-5D6E-409C-BE32-E72D297353CC}">
                <c16:uniqueId val="{0000001D-A1A3-4020-B854-3AC5C7A759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India</c:v>
                </c:pt>
                <c:pt idx="2">
                  <c:v>South Korea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Sheet1!$B$2:$B$23</c:f>
              <c:numCache>
                <c:formatCode>General</c:formatCode>
                <c:ptCount val="22"/>
                <c:pt idx="0">
                  <c:v>58</c:v>
                </c:pt>
                <c:pt idx="1">
                  <c:v>58</c:v>
                </c:pt>
                <c:pt idx="2">
                  <c:v>42</c:v>
                </c:pt>
                <c:pt idx="3">
                  <c:v>38</c:v>
                </c:pt>
                <c:pt idx="4">
                  <c:v>28</c:v>
                </c:pt>
                <c:pt idx="6">
                  <c:v>80</c:v>
                </c:pt>
                <c:pt idx="7">
                  <c:v>69</c:v>
                </c:pt>
                <c:pt idx="8">
                  <c:v>49</c:v>
                </c:pt>
                <c:pt idx="9">
                  <c:v>42</c:v>
                </c:pt>
                <c:pt idx="11">
                  <c:v>62</c:v>
                </c:pt>
                <c:pt idx="12">
                  <c:v>37</c:v>
                </c:pt>
                <c:pt idx="13">
                  <c:v>35</c:v>
                </c:pt>
                <c:pt idx="14">
                  <c:v>24</c:v>
                </c:pt>
                <c:pt idx="16">
                  <c:v>63</c:v>
                </c:pt>
                <c:pt idx="17">
                  <c:v>52</c:v>
                </c:pt>
                <c:pt idx="19">
                  <c:v>48</c:v>
                </c:pt>
                <c:pt idx="20">
                  <c:v>44</c:v>
                </c:pt>
                <c:pt idx="21">
                  <c:v>39</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chemeClr val="bg2">
                <a:lumMod val="40000"/>
                <a:lumOff val="60000"/>
              </a:schemeClr>
            </a:solidFill>
            <a:ln>
              <a:noFill/>
            </a:ln>
            <a:effectLst/>
          </c:spPr>
          <c:invertIfNegative val="0"/>
          <c:dPt>
            <c:idx val="0"/>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1-687F-4B58-A44C-83AAE0CCF497}"/>
              </c:ext>
            </c:extLst>
          </c:dPt>
          <c:dPt>
            <c:idx val="1"/>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687F-4B58-A44C-83AAE0CCF497}"/>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687F-4B58-A44C-83AAE0CCF497}"/>
              </c:ext>
            </c:extLst>
          </c:dPt>
          <c:dPt>
            <c:idx val="3"/>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687F-4B58-A44C-83AAE0CCF497}"/>
              </c:ext>
            </c:extLst>
          </c:dPt>
          <c:dPt>
            <c:idx val="4"/>
            <c:invertIfNegative val="0"/>
            <c:bubble3D val="0"/>
            <c:spPr>
              <a:solidFill>
                <a:srgbClr val="AEC3DF"/>
              </a:solidFill>
              <a:ln>
                <a:noFill/>
              </a:ln>
              <a:effectLst/>
            </c:spPr>
            <c:extLst>
              <c:ext xmlns:c16="http://schemas.microsoft.com/office/drawing/2014/chart" uri="{C3380CC4-5D6E-409C-BE32-E72D297353CC}">
                <c16:uniqueId val="{0000003A-A10E-4741-B3A9-1EE999AAC283}"/>
              </c:ext>
            </c:extLst>
          </c:dPt>
          <c:dPt>
            <c:idx val="6"/>
            <c:invertIfNegative val="0"/>
            <c:bubble3D val="0"/>
            <c:spPr>
              <a:solidFill>
                <a:srgbClr val="FAA4BB"/>
              </a:solidFill>
              <a:ln>
                <a:noFill/>
              </a:ln>
              <a:effectLst/>
            </c:spPr>
            <c:extLst>
              <c:ext xmlns:c16="http://schemas.microsoft.com/office/drawing/2014/chart" uri="{C3380CC4-5D6E-409C-BE32-E72D297353CC}">
                <c16:uniqueId val="{0000000B-687F-4B58-A44C-83AAE0CCF497}"/>
              </c:ext>
            </c:extLst>
          </c:dPt>
          <c:dPt>
            <c:idx val="7"/>
            <c:invertIfNegative val="0"/>
            <c:bubble3D val="0"/>
            <c:spPr>
              <a:solidFill>
                <a:srgbClr val="FAA4BB"/>
              </a:solidFill>
              <a:ln>
                <a:noFill/>
              </a:ln>
              <a:effectLst/>
            </c:spPr>
            <c:extLst>
              <c:ext xmlns:c16="http://schemas.microsoft.com/office/drawing/2014/chart" uri="{C3380CC4-5D6E-409C-BE32-E72D297353CC}">
                <c16:uniqueId val="{0000000D-687F-4B58-A44C-83AAE0CCF497}"/>
              </c:ext>
            </c:extLst>
          </c:dPt>
          <c:dPt>
            <c:idx val="8"/>
            <c:invertIfNegative val="0"/>
            <c:bubble3D val="0"/>
            <c:spPr>
              <a:solidFill>
                <a:srgbClr val="FAA4BB"/>
              </a:solidFill>
              <a:ln>
                <a:noFill/>
              </a:ln>
              <a:effectLst/>
            </c:spPr>
            <c:extLst>
              <c:ext xmlns:c16="http://schemas.microsoft.com/office/drawing/2014/chart" uri="{C3380CC4-5D6E-409C-BE32-E72D297353CC}">
                <c16:uniqueId val="{0000000F-687F-4B58-A44C-83AAE0CCF497}"/>
              </c:ext>
            </c:extLst>
          </c:dPt>
          <c:dPt>
            <c:idx val="9"/>
            <c:invertIfNegative val="0"/>
            <c:bubble3D val="0"/>
            <c:spPr>
              <a:solidFill>
                <a:srgbClr val="FAA4BB"/>
              </a:solidFill>
              <a:ln>
                <a:noFill/>
              </a:ln>
              <a:effectLst/>
            </c:spPr>
            <c:extLst>
              <c:ext xmlns:c16="http://schemas.microsoft.com/office/drawing/2014/chart" uri="{C3380CC4-5D6E-409C-BE32-E72D297353CC}">
                <c16:uniqueId val="{0000002F-A1A3-4020-B854-3AC5C7A759A8}"/>
              </c:ext>
            </c:extLst>
          </c:dPt>
          <c:dPt>
            <c:idx val="11"/>
            <c:invertIfNegative val="0"/>
            <c:bubble3D val="0"/>
            <c:spPr>
              <a:solidFill>
                <a:srgbClr val="DDFBFF"/>
              </a:solidFill>
              <a:ln>
                <a:noFill/>
              </a:ln>
              <a:effectLst/>
            </c:spPr>
            <c:extLst>
              <c:ext xmlns:c16="http://schemas.microsoft.com/office/drawing/2014/chart" uri="{C3380CC4-5D6E-409C-BE32-E72D297353CC}">
                <c16:uniqueId val="{00000015-687F-4B58-A44C-83AAE0CCF497}"/>
              </c:ext>
            </c:extLst>
          </c:dPt>
          <c:dPt>
            <c:idx val="12"/>
            <c:invertIfNegative val="0"/>
            <c:bubble3D val="0"/>
            <c:spPr>
              <a:solidFill>
                <a:srgbClr val="DDFBFF"/>
              </a:solidFill>
              <a:ln>
                <a:noFill/>
              </a:ln>
              <a:effectLst/>
            </c:spPr>
            <c:extLst>
              <c:ext xmlns:c16="http://schemas.microsoft.com/office/drawing/2014/chart" uri="{C3380CC4-5D6E-409C-BE32-E72D297353CC}">
                <c16:uniqueId val="{00000017-687F-4B58-A44C-83AAE0CCF497}"/>
              </c:ext>
            </c:extLst>
          </c:dPt>
          <c:dPt>
            <c:idx val="13"/>
            <c:invertIfNegative val="0"/>
            <c:bubble3D val="0"/>
            <c:spPr>
              <a:solidFill>
                <a:srgbClr val="DDFBFF"/>
              </a:solidFill>
              <a:ln>
                <a:noFill/>
              </a:ln>
              <a:effectLst/>
            </c:spPr>
            <c:extLst>
              <c:ext xmlns:c16="http://schemas.microsoft.com/office/drawing/2014/chart" uri="{C3380CC4-5D6E-409C-BE32-E72D297353CC}">
                <c16:uniqueId val="{00000033-7D7F-42E4-939D-78E2CAD9E59B}"/>
              </c:ext>
            </c:extLst>
          </c:dPt>
          <c:dPt>
            <c:idx val="14"/>
            <c:invertIfNegative val="0"/>
            <c:bubble3D val="0"/>
            <c:spPr>
              <a:solidFill>
                <a:srgbClr val="DDFBFF"/>
              </a:solidFill>
              <a:ln>
                <a:noFill/>
              </a:ln>
              <a:effectLst/>
            </c:spPr>
            <c:extLst>
              <c:ext xmlns:c16="http://schemas.microsoft.com/office/drawing/2014/chart" uri="{C3380CC4-5D6E-409C-BE32-E72D297353CC}">
                <c16:uniqueId val="{00000037-A1A3-4020-B854-3AC5C7A759A8}"/>
              </c:ext>
            </c:extLst>
          </c:dPt>
          <c:dPt>
            <c:idx val="16"/>
            <c:invertIfNegative val="0"/>
            <c:bubble3D val="0"/>
            <c:spPr>
              <a:solidFill>
                <a:srgbClr val="FFCDF3"/>
              </a:solidFill>
              <a:ln>
                <a:noFill/>
              </a:ln>
              <a:effectLst/>
            </c:spPr>
            <c:extLst>
              <c:ext xmlns:c16="http://schemas.microsoft.com/office/drawing/2014/chart" uri="{C3380CC4-5D6E-409C-BE32-E72D297353CC}">
                <c16:uniqueId val="{00000037-7D7F-42E4-939D-78E2CAD9E59B}"/>
              </c:ext>
            </c:extLst>
          </c:dPt>
          <c:dPt>
            <c:idx val="17"/>
            <c:invertIfNegative val="0"/>
            <c:bubble3D val="0"/>
            <c:spPr>
              <a:solidFill>
                <a:srgbClr val="FFCDF3"/>
              </a:solidFill>
              <a:ln>
                <a:noFill/>
              </a:ln>
              <a:effectLst/>
            </c:spPr>
            <c:extLst>
              <c:ext xmlns:c16="http://schemas.microsoft.com/office/drawing/2014/chart" uri="{C3380CC4-5D6E-409C-BE32-E72D297353CC}">
                <c16:uniqueId val="{0000003B-A1A3-4020-B854-3AC5C7A759A8}"/>
              </c:ext>
            </c:extLst>
          </c:dPt>
          <c:cat>
            <c:strRef>
              <c:f>Sheet1!$A$2:$A$23</c:f>
              <c:strCache>
                <c:ptCount val="22"/>
                <c:pt idx="0">
                  <c:v>China</c:v>
                </c:pt>
                <c:pt idx="1">
                  <c:v>India</c:v>
                </c:pt>
                <c:pt idx="2">
                  <c:v>South Korea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Sheet1!$C$2:$C$23</c:f>
              <c:numCache>
                <c:formatCode>General</c:formatCode>
                <c:ptCount val="22"/>
                <c:pt idx="0">
                  <c:v>38</c:v>
                </c:pt>
                <c:pt idx="1">
                  <c:v>25</c:v>
                </c:pt>
                <c:pt idx="2">
                  <c:v>50</c:v>
                </c:pt>
                <c:pt idx="3">
                  <c:v>40</c:v>
                </c:pt>
                <c:pt idx="4">
                  <c:v>60</c:v>
                </c:pt>
                <c:pt idx="6">
                  <c:v>16</c:v>
                </c:pt>
                <c:pt idx="7">
                  <c:v>23</c:v>
                </c:pt>
                <c:pt idx="8">
                  <c:v>31</c:v>
                </c:pt>
                <c:pt idx="9">
                  <c:v>42</c:v>
                </c:pt>
                <c:pt idx="11">
                  <c:v>28</c:v>
                </c:pt>
                <c:pt idx="12">
                  <c:v>47</c:v>
                </c:pt>
                <c:pt idx="13">
                  <c:v>39</c:v>
                </c:pt>
                <c:pt idx="14">
                  <c:v>49</c:v>
                </c:pt>
                <c:pt idx="16">
                  <c:v>28</c:v>
                </c:pt>
                <c:pt idx="17">
                  <c:v>41</c:v>
                </c:pt>
                <c:pt idx="19">
                  <c:v>39</c:v>
                </c:pt>
                <c:pt idx="20">
                  <c:v>46</c:v>
                </c:pt>
                <c:pt idx="21">
                  <c:v>36</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India</c:v>
                </c:pt>
                <c:pt idx="2">
                  <c:v>South Korea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Sheet1!$D$2:$D$23</c:f>
              <c:numCache>
                <c:formatCode>General</c:formatCode>
                <c:ptCount val="22"/>
                <c:pt idx="0">
                  <c:v>95</c:v>
                </c:pt>
                <c:pt idx="1">
                  <c:v>84</c:v>
                </c:pt>
                <c:pt idx="2">
                  <c:v>93</c:v>
                </c:pt>
                <c:pt idx="3">
                  <c:v>78</c:v>
                </c:pt>
                <c:pt idx="4">
                  <c:v>88</c:v>
                </c:pt>
                <c:pt idx="6">
                  <c:v>96</c:v>
                </c:pt>
                <c:pt idx="7">
                  <c:v>92</c:v>
                </c:pt>
                <c:pt idx="8">
                  <c:v>80</c:v>
                </c:pt>
                <c:pt idx="9">
                  <c:v>83</c:v>
                </c:pt>
                <c:pt idx="11">
                  <c:v>90</c:v>
                </c:pt>
                <c:pt idx="12">
                  <c:v>84</c:v>
                </c:pt>
                <c:pt idx="13">
                  <c:v>75</c:v>
                </c:pt>
                <c:pt idx="14">
                  <c:v>74</c:v>
                </c:pt>
                <c:pt idx="16">
                  <c:v>91</c:v>
                </c:pt>
                <c:pt idx="17">
                  <c:v>93</c:v>
                </c:pt>
                <c:pt idx="19">
                  <c:v>87</c:v>
                </c:pt>
                <c:pt idx="20">
                  <c:v>90</c:v>
                </c:pt>
                <c:pt idx="21">
                  <c:v>75</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5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chemeClr val="bg2">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2-687F-4B58-A44C-83AAE0CCF497}"/>
              </c:ext>
            </c:extLst>
          </c:dPt>
          <c:dPt>
            <c:idx val="2"/>
            <c:invertIfNegative val="0"/>
            <c:bubble3D val="0"/>
            <c:spPr>
              <a:solidFill>
                <a:srgbClr val="31507C"/>
              </a:solidFill>
              <a:ln>
                <a:noFill/>
              </a:ln>
              <a:effectLst/>
            </c:spPr>
            <c:extLst>
              <c:ext xmlns:c16="http://schemas.microsoft.com/office/drawing/2014/chart" uri="{C3380CC4-5D6E-409C-BE32-E72D297353CC}">
                <c16:uniqueId val="{00000004-687F-4B58-A44C-83AAE0CCF497}"/>
              </c:ext>
            </c:extLst>
          </c:dPt>
          <c:dPt>
            <c:idx val="3"/>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9-593E-4413-B44E-F3D087FBF550}"/>
              </c:ext>
            </c:extLst>
          </c:dPt>
          <c:dPt>
            <c:idx val="6"/>
            <c:invertIfNegative val="0"/>
            <c:bubble3D val="0"/>
            <c:spPr>
              <a:solidFill>
                <a:srgbClr val="C00A3A"/>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C00A3A"/>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C00A3A"/>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C00A3A"/>
              </a:solidFill>
              <a:ln>
                <a:noFill/>
              </a:ln>
              <a:effectLst/>
            </c:spPr>
            <c:extLst>
              <c:ext xmlns:c16="http://schemas.microsoft.com/office/drawing/2014/chart" uri="{C3380CC4-5D6E-409C-BE32-E72D297353CC}">
                <c16:uniqueId val="{00000010-687F-4B58-A44C-83AAE0CCF497}"/>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2-687F-4B58-A44C-83AAE0CCF497}"/>
              </c:ext>
            </c:extLst>
          </c:dPt>
          <c:dPt>
            <c:idx val="11"/>
            <c:invertIfNegative val="0"/>
            <c:bubble3D val="0"/>
            <c:spPr>
              <a:solidFill>
                <a:srgbClr val="008FA1"/>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008FA1"/>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008FA1"/>
              </a:solidFill>
              <a:ln>
                <a:noFill/>
              </a:ln>
              <a:effectLst/>
            </c:spPr>
            <c:extLst>
              <c:ext xmlns:c16="http://schemas.microsoft.com/office/drawing/2014/chart" uri="{C3380CC4-5D6E-409C-BE32-E72D297353CC}">
                <c16:uniqueId val="{00000038-EBBD-4FDE-9721-B378E92EBF0A}"/>
              </c:ext>
            </c:extLst>
          </c:dPt>
          <c:dPt>
            <c:idx val="14"/>
            <c:invertIfNegative val="0"/>
            <c:bubble3D val="0"/>
            <c:spPr>
              <a:solidFill>
                <a:srgbClr val="008FA1"/>
              </a:solidFill>
              <a:ln>
                <a:noFill/>
              </a:ln>
              <a:effectLst/>
            </c:spPr>
            <c:extLst>
              <c:ext xmlns:c16="http://schemas.microsoft.com/office/drawing/2014/chart" uri="{C3380CC4-5D6E-409C-BE32-E72D297353CC}">
                <c16:uniqueId val="{0000001B-593E-4413-B44E-F3D087FBF550}"/>
              </c:ext>
            </c:extLst>
          </c:dPt>
          <c:dPt>
            <c:idx val="16"/>
            <c:invertIfNegative val="0"/>
            <c:bubble3D val="0"/>
            <c:spPr>
              <a:solidFill>
                <a:srgbClr val="8A0168"/>
              </a:solidFill>
              <a:ln>
                <a:noFill/>
              </a:ln>
              <a:effectLst/>
            </c:spPr>
            <c:extLst>
              <c:ext xmlns:c16="http://schemas.microsoft.com/office/drawing/2014/chart" uri="{C3380CC4-5D6E-409C-BE32-E72D297353CC}">
                <c16:uniqueId val="{0000001D-FC88-4807-AC4C-1CBA2EB5EDA9}"/>
              </c:ext>
            </c:extLst>
          </c:dPt>
          <c:dPt>
            <c:idx val="17"/>
            <c:invertIfNegative val="0"/>
            <c:bubble3D val="0"/>
            <c:spPr>
              <a:solidFill>
                <a:srgbClr val="8A0168"/>
              </a:solidFill>
              <a:ln>
                <a:noFill/>
              </a:ln>
              <a:effectLst/>
            </c:spPr>
            <c:extLst>
              <c:ext xmlns:c16="http://schemas.microsoft.com/office/drawing/2014/chart" uri="{C3380CC4-5D6E-409C-BE32-E72D297353CC}">
                <c16:uniqueId val="{0000001F-593E-4413-B44E-F3D087FBF5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South Korea</c:v>
                </c:pt>
                <c:pt idx="2">
                  <c:v>Japan*</c:v>
                </c:pt>
                <c:pt idx="3">
                  <c:v>China</c:v>
                </c:pt>
                <c:pt idx="4">
                  <c:v>Australia</c:v>
                </c:pt>
                <c:pt idx="6">
                  <c:v>Kenya</c:v>
                </c:pt>
                <c:pt idx="7">
                  <c:v>Tanzania</c:v>
                </c:pt>
                <c:pt idx="8">
                  <c:v>Nigeria</c:v>
                </c:pt>
                <c:pt idx="9">
                  <c:v>Senegal</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Sheet1!$B$2:$B$23</c:f>
              <c:numCache>
                <c:formatCode>General</c:formatCode>
                <c:ptCount val="22"/>
                <c:pt idx="0">
                  <c:v>36</c:v>
                </c:pt>
                <c:pt idx="1">
                  <c:v>17</c:v>
                </c:pt>
                <c:pt idx="2">
                  <c:v>17</c:v>
                </c:pt>
                <c:pt idx="3">
                  <c:v>16</c:v>
                </c:pt>
                <c:pt idx="4">
                  <c:v>15</c:v>
                </c:pt>
                <c:pt idx="6">
                  <c:v>46</c:v>
                </c:pt>
                <c:pt idx="7">
                  <c:v>40</c:v>
                </c:pt>
                <c:pt idx="8">
                  <c:v>29</c:v>
                </c:pt>
                <c:pt idx="9">
                  <c:v>22</c:v>
                </c:pt>
                <c:pt idx="11">
                  <c:v>22</c:v>
                </c:pt>
                <c:pt idx="12">
                  <c:v>9</c:v>
                </c:pt>
                <c:pt idx="13">
                  <c:v>7</c:v>
                </c:pt>
                <c:pt idx="14">
                  <c:v>6</c:v>
                </c:pt>
                <c:pt idx="16">
                  <c:v>47</c:v>
                </c:pt>
                <c:pt idx="17">
                  <c:v>23</c:v>
                </c:pt>
                <c:pt idx="19">
                  <c:v>24</c:v>
                </c:pt>
                <c:pt idx="20">
                  <c:v>19</c:v>
                </c:pt>
                <c:pt idx="21">
                  <c:v>12</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chemeClr val="bg2">
                <a:lumMod val="40000"/>
                <a:lumOff val="60000"/>
              </a:schemeClr>
            </a:solidFill>
            <a:ln>
              <a:noFill/>
            </a:ln>
            <a:effectLst/>
          </c:spPr>
          <c:invertIfNegative val="0"/>
          <c:dPt>
            <c:idx val="0"/>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1-687F-4B58-A44C-83AAE0CCF497}"/>
              </c:ext>
            </c:extLst>
          </c:dPt>
          <c:dPt>
            <c:idx val="1"/>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687F-4B58-A44C-83AAE0CCF497}"/>
              </c:ext>
            </c:extLst>
          </c:dPt>
          <c:dPt>
            <c:idx val="2"/>
            <c:invertIfNegative val="0"/>
            <c:bubble3D val="0"/>
            <c:spPr>
              <a:solidFill>
                <a:srgbClr val="AEC3DF"/>
              </a:solidFill>
              <a:ln>
                <a:noFill/>
              </a:ln>
              <a:effectLst/>
            </c:spPr>
            <c:extLst>
              <c:ext xmlns:c16="http://schemas.microsoft.com/office/drawing/2014/chart" uri="{C3380CC4-5D6E-409C-BE32-E72D297353CC}">
                <c16:uniqueId val="{00000005-687F-4B58-A44C-83AAE0CCF497}"/>
              </c:ext>
            </c:extLst>
          </c:dPt>
          <c:dPt>
            <c:idx val="3"/>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687F-4B58-A44C-83AAE0CCF497}"/>
              </c:ext>
            </c:extLst>
          </c:dPt>
          <c:dPt>
            <c:idx val="4"/>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29-593E-4413-B44E-F3D087FBF550}"/>
              </c:ext>
            </c:extLst>
          </c:dPt>
          <c:dPt>
            <c:idx val="6"/>
            <c:invertIfNegative val="0"/>
            <c:bubble3D val="0"/>
            <c:spPr>
              <a:solidFill>
                <a:srgbClr val="FAA4BB"/>
              </a:solidFill>
              <a:ln>
                <a:noFill/>
              </a:ln>
              <a:effectLst/>
            </c:spPr>
            <c:extLst>
              <c:ext xmlns:c16="http://schemas.microsoft.com/office/drawing/2014/chart" uri="{C3380CC4-5D6E-409C-BE32-E72D297353CC}">
                <c16:uniqueId val="{0000000B-687F-4B58-A44C-83AAE0CCF497}"/>
              </c:ext>
            </c:extLst>
          </c:dPt>
          <c:dPt>
            <c:idx val="7"/>
            <c:invertIfNegative val="0"/>
            <c:bubble3D val="0"/>
            <c:spPr>
              <a:solidFill>
                <a:srgbClr val="FAA4BB"/>
              </a:solidFill>
              <a:ln>
                <a:noFill/>
              </a:ln>
              <a:effectLst/>
            </c:spPr>
            <c:extLst>
              <c:ext xmlns:c16="http://schemas.microsoft.com/office/drawing/2014/chart" uri="{C3380CC4-5D6E-409C-BE32-E72D297353CC}">
                <c16:uniqueId val="{0000000D-687F-4B58-A44C-83AAE0CCF497}"/>
              </c:ext>
            </c:extLst>
          </c:dPt>
          <c:dPt>
            <c:idx val="8"/>
            <c:invertIfNegative val="0"/>
            <c:bubble3D val="0"/>
            <c:spPr>
              <a:solidFill>
                <a:srgbClr val="FAA4BB"/>
              </a:solidFill>
              <a:ln>
                <a:noFill/>
              </a:ln>
              <a:effectLst/>
            </c:spPr>
            <c:extLst>
              <c:ext xmlns:c16="http://schemas.microsoft.com/office/drawing/2014/chart" uri="{C3380CC4-5D6E-409C-BE32-E72D297353CC}">
                <c16:uniqueId val="{0000000F-687F-4B58-A44C-83AAE0CCF497}"/>
              </c:ext>
            </c:extLst>
          </c:dPt>
          <c:dPt>
            <c:idx val="9"/>
            <c:invertIfNegative val="0"/>
            <c:bubble3D val="0"/>
            <c:spPr>
              <a:solidFill>
                <a:srgbClr val="FAA4BB"/>
              </a:solidFill>
              <a:ln>
                <a:noFill/>
              </a:ln>
              <a:effectLst/>
            </c:spPr>
            <c:extLst>
              <c:ext xmlns:c16="http://schemas.microsoft.com/office/drawing/2014/chart" uri="{C3380CC4-5D6E-409C-BE32-E72D297353CC}">
                <c16:uniqueId val="{00000011-687F-4B58-A44C-83AAE0CCF497}"/>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687F-4B58-A44C-83AAE0CCF497}"/>
              </c:ext>
            </c:extLst>
          </c:dPt>
          <c:dPt>
            <c:idx val="11"/>
            <c:invertIfNegative val="0"/>
            <c:bubble3D val="0"/>
            <c:spPr>
              <a:solidFill>
                <a:srgbClr val="DDFBFF"/>
              </a:solidFill>
              <a:ln>
                <a:noFill/>
              </a:ln>
              <a:effectLst/>
            </c:spPr>
            <c:extLst>
              <c:ext xmlns:c16="http://schemas.microsoft.com/office/drawing/2014/chart" uri="{C3380CC4-5D6E-409C-BE32-E72D297353CC}">
                <c16:uniqueId val="{00000015-687F-4B58-A44C-83AAE0CCF497}"/>
              </c:ext>
            </c:extLst>
          </c:dPt>
          <c:dPt>
            <c:idx val="12"/>
            <c:invertIfNegative val="0"/>
            <c:bubble3D val="0"/>
            <c:spPr>
              <a:solidFill>
                <a:srgbClr val="DDFBFF"/>
              </a:solidFill>
              <a:ln>
                <a:noFill/>
              </a:ln>
              <a:effectLst/>
            </c:spPr>
            <c:extLst>
              <c:ext xmlns:c16="http://schemas.microsoft.com/office/drawing/2014/chart" uri="{C3380CC4-5D6E-409C-BE32-E72D297353CC}">
                <c16:uniqueId val="{00000017-687F-4B58-A44C-83AAE0CCF497}"/>
              </c:ext>
            </c:extLst>
          </c:dPt>
          <c:dPt>
            <c:idx val="13"/>
            <c:invertIfNegative val="0"/>
            <c:bubble3D val="0"/>
            <c:spPr>
              <a:solidFill>
                <a:srgbClr val="DDFBFF"/>
              </a:solidFill>
              <a:ln>
                <a:noFill/>
              </a:ln>
              <a:effectLst/>
            </c:spPr>
            <c:extLst>
              <c:ext xmlns:c16="http://schemas.microsoft.com/office/drawing/2014/chart" uri="{C3380CC4-5D6E-409C-BE32-E72D297353CC}">
                <c16:uniqueId val="{00000039-EBBD-4FDE-9721-B378E92EBF0A}"/>
              </c:ext>
            </c:extLst>
          </c:dPt>
          <c:dPt>
            <c:idx val="14"/>
            <c:invertIfNegative val="0"/>
            <c:bubble3D val="0"/>
            <c:spPr>
              <a:solidFill>
                <a:srgbClr val="DDFBFF"/>
              </a:solidFill>
              <a:ln>
                <a:noFill/>
              </a:ln>
              <a:effectLst/>
            </c:spPr>
            <c:extLst>
              <c:ext xmlns:c16="http://schemas.microsoft.com/office/drawing/2014/chart" uri="{C3380CC4-5D6E-409C-BE32-E72D297353CC}">
                <c16:uniqueId val="{0000003B-593E-4413-B44E-F3D087FBF550}"/>
              </c:ext>
            </c:extLst>
          </c:dPt>
          <c:dPt>
            <c:idx val="16"/>
            <c:invertIfNegative val="0"/>
            <c:bubble3D val="0"/>
            <c:spPr>
              <a:solidFill>
                <a:srgbClr val="FFCDF3"/>
              </a:solidFill>
              <a:ln>
                <a:noFill/>
              </a:ln>
              <a:effectLst/>
            </c:spPr>
            <c:extLst>
              <c:ext xmlns:c16="http://schemas.microsoft.com/office/drawing/2014/chart" uri="{C3380CC4-5D6E-409C-BE32-E72D297353CC}">
                <c16:uniqueId val="{0000003B-FC88-4807-AC4C-1CBA2EB5EDA9}"/>
              </c:ext>
            </c:extLst>
          </c:dPt>
          <c:dPt>
            <c:idx val="17"/>
            <c:invertIfNegative val="0"/>
            <c:bubble3D val="0"/>
            <c:spPr>
              <a:solidFill>
                <a:srgbClr val="FFCDF3"/>
              </a:solidFill>
              <a:ln>
                <a:noFill/>
              </a:ln>
              <a:effectLst/>
            </c:spPr>
            <c:extLst>
              <c:ext xmlns:c16="http://schemas.microsoft.com/office/drawing/2014/chart" uri="{C3380CC4-5D6E-409C-BE32-E72D297353CC}">
                <c16:uniqueId val="{0000003F-593E-4413-B44E-F3D087FBF550}"/>
              </c:ext>
            </c:extLst>
          </c:dPt>
          <c:cat>
            <c:strRef>
              <c:f>Sheet1!$A$2:$A$23</c:f>
              <c:strCache>
                <c:ptCount val="22"/>
                <c:pt idx="0">
                  <c:v>India</c:v>
                </c:pt>
                <c:pt idx="1">
                  <c:v>South Korea</c:v>
                </c:pt>
                <c:pt idx="2">
                  <c:v>Japan*</c:v>
                </c:pt>
                <c:pt idx="3">
                  <c:v>China</c:v>
                </c:pt>
                <c:pt idx="4">
                  <c:v>Australia</c:v>
                </c:pt>
                <c:pt idx="6">
                  <c:v>Kenya</c:v>
                </c:pt>
                <c:pt idx="7">
                  <c:v>Tanzania</c:v>
                </c:pt>
                <c:pt idx="8">
                  <c:v>Nigeria</c:v>
                </c:pt>
                <c:pt idx="9">
                  <c:v>Senegal</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Sheet1!$C$2:$C$23</c:f>
              <c:numCache>
                <c:formatCode>General</c:formatCode>
                <c:ptCount val="22"/>
                <c:pt idx="0">
                  <c:v>22</c:v>
                </c:pt>
                <c:pt idx="1">
                  <c:v>32</c:v>
                </c:pt>
                <c:pt idx="2">
                  <c:v>22</c:v>
                </c:pt>
                <c:pt idx="3">
                  <c:v>22</c:v>
                </c:pt>
                <c:pt idx="4">
                  <c:v>17</c:v>
                </c:pt>
                <c:pt idx="6">
                  <c:v>19</c:v>
                </c:pt>
                <c:pt idx="7">
                  <c:v>9</c:v>
                </c:pt>
                <c:pt idx="8">
                  <c:v>11</c:v>
                </c:pt>
                <c:pt idx="9">
                  <c:v>12</c:v>
                </c:pt>
                <c:pt idx="11">
                  <c:v>21</c:v>
                </c:pt>
                <c:pt idx="12">
                  <c:v>12</c:v>
                </c:pt>
                <c:pt idx="13">
                  <c:v>18</c:v>
                </c:pt>
                <c:pt idx="14">
                  <c:v>12</c:v>
                </c:pt>
                <c:pt idx="16">
                  <c:v>19</c:v>
                </c:pt>
                <c:pt idx="17">
                  <c:v>25</c:v>
                </c:pt>
                <c:pt idx="19">
                  <c:v>24</c:v>
                </c:pt>
                <c:pt idx="20">
                  <c:v>17</c:v>
                </c:pt>
                <c:pt idx="21">
                  <c:v>23</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South Korea</c:v>
                </c:pt>
                <c:pt idx="2">
                  <c:v>Japan*</c:v>
                </c:pt>
                <c:pt idx="3">
                  <c:v>China</c:v>
                </c:pt>
                <c:pt idx="4">
                  <c:v>Australia</c:v>
                </c:pt>
                <c:pt idx="6">
                  <c:v>Kenya</c:v>
                </c:pt>
                <c:pt idx="7">
                  <c:v>Tanzania</c:v>
                </c:pt>
                <c:pt idx="8">
                  <c:v>Nigeria</c:v>
                </c:pt>
                <c:pt idx="9">
                  <c:v>Senegal</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Sheet1!$D$2:$D$23</c:f>
              <c:numCache>
                <c:formatCode>General</c:formatCode>
                <c:ptCount val="22"/>
                <c:pt idx="0">
                  <c:v>58</c:v>
                </c:pt>
                <c:pt idx="1">
                  <c:v>49</c:v>
                </c:pt>
                <c:pt idx="2">
                  <c:v>39</c:v>
                </c:pt>
                <c:pt idx="3">
                  <c:v>38</c:v>
                </c:pt>
                <c:pt idx="4">
                  <c:v>32</c:v>
                </c:pt>
                <c:pt idx="6">
                  <c:v>65</c:v>
                </c:pt>
                <c:pt idx="7">
                  <c:v>49</c:v>
                </c:pt>
                <c:pt idx="8">
                  <c:v>40</c:v>
                </c:pt>
                <c:pt idx="9">
                  <c:v>34</c:v>
                </c:pt>
                <c:pt idx="11">
                  <c:v>43</c:v>
                </c:pt>
                <c:pt idx="12">
                  <c:v>21</c:v>
                </c:pt>
                <c:pt idx="13">
                  <c:v>25</c:v>
                </c:pt>
                <c:pt idx="14">
                  <c:v>18</c:v>
                </c:pt>
                <c:pt idx="16">
                  <c:v>66</c:v>
                </c:pt>
                <c:pt idx="17">
                  <c:v>48</c:v>
                </c:pt>
                <c:pt idx="19">
                  <c:v>48</c:v>
                </c:pt>
                <c:pt idx="20">
                  <c:v>36</c:v>
                </c:pt>
                <c:pt idx="21">
                  <c:v>35</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5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24658D"/>
            </a:solidFill>
            <a:ln>
              <a:noFill/>
            </a:ln>
            <a:effectLst/>
          </c:spPr>
          <c:invertIfNegative val="0"/>
          <c:dPt>
            <c:idx val="0"/>
            <c:invertIfNegative val="0"/>
            <c:bubble3D val="0"/>
            <c:spPr>
              <a:solidFill>
                <a:srgbClr val="24658D"/>
              </a:solidFill>
              <a:ln>
                <a:noFill/>
              </a:ln>
              <a:effectLst/>
            </c:spPr>
            <c:extLst>
              <c:ext xmlns:c16="http://schemas.microsoft.com/office/drawing/2014/chart" uri="{C3380CC4-5D6E-409C-BE32-E72D297353CC}">
                <c16:uniqueId val="{00000000-687F-4B58-A44C-83AAE0CCF497}"/>
              </c:ext>
            </c:extLst>
          </c:dPt>
          <c:dPt>
            <c:idx val="2"/>
            <c:invertIfNegative val="0"/>
            <c:bubble3D val="0"/>
            <c:spPr>
              <a:solidFill>
                <a:srgbClr val="24658D"/>
              </a:solidFill>
              <a:ln>
                <a:noFill/>
              </a:ln>
              <a:effectLst/>
            </c:spPr>
            <c:extLst>
              <c:ext xmlns:c16="http://schemas.microsoft.com/office/drawing/2014/chart" uri="{C3380CC4-5D6E-409C-BE32-E72D297353CC}">
                <c16:uniqueId val="{00000004-687F-4B58-A44C-83AAE0CCF497}"/>
              </c:ext>
            </c:extLst>
          </c:dPt>
          <c:dPt>
            <c:idx val="3"/>
            <c:invertIfNegative val="0"/>
            <c:bubble3D val="0"/>
            <c:spPr>
              <a:solidFill>
                <a:srgbClr val="24658D"/>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rgbClr val="24658D"/>
              </a:solidFill>
              <a:ln>
                <a:noFill/>
              </a:ln>
              <a:effectLst/>
            </c:spPr>
            <c:extLst>
              <c:ext xmlns:c16="http://schemas.microsoft.com/office/drawing/2014/chart" uri="{C3380CC4-5D6E-409C-BE32-E72D297353CC}">
                <c16:uniqueId val="{00000007-F235-4335-9AF6-80066027E7C2}"/>
              </c:ext>
            </c:extLst>
          </c:dPt>
          <c:dPt>
            <c:idx val="6"/>
            <c:invertIfNegative val="0"/>
            <c:bubble3D val="0"/>
            <c:spPr>
              <a:solidFill>
                <a:srgbClr val="24658D"/>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24658D"/>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24658D"/>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24658D"/>
              </a:solidFill>
              <a:ln>
                <a:noFill/>
              </a:ln>
              <a:effectLst/>
            </c:spPr>
            <c:extLst>
              <c:ext xmlns:c16="http://schemas.microsoft.com/office/drawing/2014/chart" uri="{C3380CC4-5D6E-409C-BE32-E72D297353CC}">
                <c16:uniqueId val="{0000000F-F235-4335-9AF6-80066027E7C2}"/>
              </c:ext>
            </c:extLst>
          </c:dPt>
          <c:dPt>
            <c:idx val="11"/>
            <c:invertIfNegative val="0"/>
            <c:bubble3D val="0"/>
            <c:spPr>
              <a:solidFill>
                <a:srgbClr val="24658D"/>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24658D"/>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24658D"/>
              </a:solidFill>
              <a:ln>
                <a:noFill/>
              </a:ln>
              <a:effectLst/>
            </c:spPr>
            <c:extLst>
              <c:ext xmlns:c16="http://schemas.microsoft.com/office/drawing/2014/chart" uri="{C3380CC4-5D6E-409C-BE32-E72D297353CC}">
                <c16:uniqueId val="{00000017-534C-453B-93A1-26BB208B2A91}"/>
              </c:ext>
            </c:extLst>
          </c:dPt>
          <c:dPt>
            <c:idx val="14"/>
            <c:invertIfNegative val="0"/>
            <c:bubble3D val="0"/>
            <c:spPr>
              <a:solidFill>
                <a:srgbClr val="24658D"/>
              </a:solidFill>
              <a:ln>
                <a:noFill/>
              </a:ln>
              <a:effectLst/>
            </c:spPr>
            <c:extLst>
              <c:ext xmlns:c16="http://schemas.microsoft.com/office/drawing/2014/chart" uri="{C3380CC4-5D6E-409C-BE32-E72D297353CC}">
                <c16:uniqueId val="{00000017-F235-4335-9AF6-80066027E7C2}"/>
              </c:ext>
            </c:extLst>
          </c:dPt>
          <c:dPt>
            <c:idx val="16"/>
            <c:invertIfNegative val="0"/>
            <c:bubble3D val="0"/>
            <c:spPr>
              <a:solidFill>
                <a:srgbClr val="24658D"/>
              </a:solidFill>
              <a:ln>
                <a:noFill/>
              </a:ln>
              <a:effectLst/>
            </c:spPr>
            <c:extLst>
              <c:ext xmlns:c16="http://schemas.microsoft.com/office/drawing/2014/chart" uri="{C3380CC4-5D6E-409C-BE32-E72D297353CC}">
                <c16:uniqueId val="{0000001B-534C-453B-93A1-26BB208B2A91}"/>
              </c:ext>
            </c:extLst>
          </c:dPt>
          <c:dPt>
            <c:idx val="17"/>
            <c:invertIfNegative val="0"/>
            <c:bubble3D val="0"/>
            <c:spPr>
              <a:solidFill>
                <a:srgbClr val="24658D"/>
              </a:solidFill>
              <a:ln>
                <a:noFill/>
              </a:ln>
              <a:effectLst/>
            </c:spPr>
            <c:extLst>
              <c:ext xmlns:c16="http://schemas.microsoft.com/office/drawing/2014/chart" uri="{C3380CC4-5D6E-409C-BE32-E72D297353CC}">
                <c16:uniqueId val="{0000001B-F235-4335-9AF6-80066027E7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Japan*</c:v>
                </c:pt>
                <c:pt idx="2">
                  <c:v>China</c:v>
                </c:pt>
                <c:pt idx="3">
                  <c:v>Australia</c:v>
                </c:pt>
                <c:pt idx="4">
                  <c:v>South Korea</c:v>
                </c:pt>
                <c:pt idx="6">
                  <c:v>Kenya</c:v>
                </c:pt>
                <c:pt idx="7">
                  <c:v>Tanzania</c:v>
                </c:pt>
                <c:pt idx="8">
                  <c:v>Senegal</c:v>
                </c:pt>
                <c:pt idx="9">
                  <c:v>Nigeria</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Sheet1!$B$2:$B$23</c:f>
              <c:numCache>
                <c:formatCode>General</c:formatCode>
                <c:ptCount val="22"/>
                <c:pt idx="0">
                  <c:v>41</c:v>
                </c:pt>
                <c:pt idx="1">
                  <c:v>37</c:v>
                </c:pt>
                <c:pt idx="2">
                  <c:v>29</c:v>
                </c:pt>
                <c:pt idx="3">
                  <c:v>28</c:v>
                </c:pt>
                <c:pt idx="4">
                  <c:v>18</c:v>
                </c:pt>
                <c:pt idx="6">
                  <c:v>64</c:v>
                </c:pt>
                <c:pt idx="7">
                  <c:v>62</c:v>
                </c:pt>
                <c:pt idx="8">
                  <c:v>48</c:v>
                </c:pt>
                <c:pt idx="9">
                  <c:v>27</c:v>
                </c:pt>
                <c:pt idx="11">
                  <c:v>28</c:v>
                </c:pt>
                <c:pt idx="12">
                  <c:v>27</c:v>
                </c:pt>
                <c:pt idx="13">
                  <c:v>25</c:v>
                </c:pt>
                <c:pt idx="14">
                  <c:v>24</c:v>
                </c:pt>
                <c:pt idx="16">
                  <c:v>38</c:v>
                </c:pt>
                <c:pt idx="17">
                  <c:v>26</c:v>
                </c:pt>
                <c:pt idx="19">
                  <c:v>40</c:v>
                </c:pt>
                <c:pt idx="20">
                  <c:v>35</c:v>
                </c:pt>
                <c:pt idx="21">
                  <c:v>27</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8FB140"/>
            </a:solidFill>
            <a:ln>
              <a:noFill/>
            </a:ln>
            <a:effectLst/>
          </c:spPr>
          <c:invertIfNegative val="0"/>
          <c:dPt>
            <c:idx val="0"/>
            <c:invertIfNegative val="0"/>
            <c:bubble3D val="0"/>
            <c:spPr>
              <a:solidFill>
                <a:srgbClr val="8FB140"/>
              </a:solidFill>
              <a:ln>
                <a:noFill/>
              </a:ln>
              <a:effectLst/>
            </c:spPr>
            <c:extLst>
              <c:ext xmlns:c16="http://schemas.microsoft.com/office/drawing/2014/chart" uri="{C3380CC4-5D6E-409C-BE32-E72D297353CC}">
                <c16:uniqueId val="{00000001-687F-4B58-A44C-83AAE0CCF497}"/>
              </c:ext>
            </c:extLst>
          </c:dPt>
          <c:dPt>
            <c:idx val="2"/>
            <c:invertIfNegative val="0"/>
            <c:bubble3D val="0"/>
            <c:spPr>
              <a:solidFill>
                <a:srgbClr val="8FB140"/>
              </a:solidFill>
              <a:ln>
                <a:noFill/>
              </a:ln>
              <a:effectLst/>
            </c:spPr>
            <c:extLst>
              <c:ext xmlns:c16="http://schemas.microsoft.com/office/drawing/2014/chart" uri="{C3380CC4-5D6E-409C-BE32-E72D297353CC}">
                <c16:uniqueId val="{00000005-687F-4B58-A44C-83AAE0CCF497}"/>
              </c:ext>
            </c:extLst>
          </c:dPt>
          <c:dPt>
            <c:idx val="3"/>
            <c:invertIfNegative val="0"/>
            <c:bubble3D val="0"/>
            <c:spPr>
              <a:solidFill>
                <a:srgbClr val="8FB140"/>
              </a:solidFill>
              <a:ln>
                <a:noFill/>
              </a:ln>
              <a:effectLst/>
            </c:spPr>
            <c:extLst>
              <c:ext xmlns:c16="http://schemas.microsoft.com/office/drawing/2014/chart" uri="{C3380CC4-5D6E-409C-BE32-E72D297353CC}">
                <c16:uniqueId val="{00000006-687F-4B58-A44C-83AAE0CCF497}"/>
              </c:ext>
            </c:extLst>
          </c:dPt>
          <c:dPt>
            <c:idx val="4"/>
            <c:invertIfNegative val="0"/>
            <c:bubble3D val="0"/>
            <c:spPr>
              <a:solidFill>
                <a:srgbClr val="8FB140"/>
              </a:solidFill>
              <a:ln>
                <a:noFill/>
              </a:ln>
              <a:effectLst/>
            </c:spPr>
            <c:extLst>
              <c:ext xmlns:c16="http://schemas.microsoft.com/office/drawing/2014/chart" uri="{C3380CC4-5D6E-409C-BE32-E72D297353CC}">
                <c16:uniqueId val="{00000023-F235-4335-9AF6-80066027E7C2}"/>
              </c:ext>
            </c:extLst>
          </c:dPt>
          <c:dPt>
            <c:idx val="6"/>
            <c:invertIfNegative val="0"/>
            <c:bubble3D val="0"/>
            <c:spPr>
              <a:solidFill>
                <a:srgbClr val="8FB140"/>
              </a:solidFill>
              <a:ln>
                <a:noFill/>
              </a:ln>
              <a:effectLst/>
            </c:spPr>
            <c:extLst>
              <c:ext xmlns:c16="http://schemas.microsoft.com/office/drawing/2014/chart" uri="{C3380CC4-5D6E-409C-BE32-E72D297353CC}">
                <c16:uniqueId val="{0000000B-687F-4B58-A44C-83AAE0CCF497}"/>
              </c:ext>
            </c:extLst>
          </c:dPt>
          <c:dPt>
            <c:idx val="7"/>
            <c:invertIfNegative val="0"/>
            <c:bubble3D val="0"/>
            <c:spPr>
              <a:solidFill>
                <a:srgbClr val="8FB140"/>
              </a:solidFill>
              <a:ln>
                <a:noFill/>
              </a:ln>
              <a:effectLst/>
            </c:spPr>
            <c:extLst>
              <c:ext xmlns:c16="http://schemas.microsoft.com/office/drawing/2014/chart" uri="{C3380CC4-5D6E-409C-BE32-E72D297353CC}">
                <c16:uniqueId val="{0000000D-687F-4B58-A44C-83AAE0CCF497}"/>
              </c:ext>
            </c:extLst>
          </c:dPt>
          <c:dPt>
            <c:idx val="8"/>
            <c:invertIfNegative val="0"/>
            <c:bubble3D val="0"/>
            <c:spPr>
              <a:solidFill>
                <a:srgbClr val="8FB140"/>
              </a:solidFill>
              <a:ln>
                <a:noFill/>
              </a:ln>
              <a:effectLst/>
            </c:spPr>
            <c:extLst>
              <c:ext xmlns:c16="http://schemas.microsoft.com/office/drawing/2014/chart" uri="{C3380CC4-5D6E-409C-BE32-E72D297353CC}">
                <c16:uniqueId val="{0000000F-687F-4B58-A44C-83AAE0CCF497}"/>
              </c:ext>
            </c:extLst>
          </c:dPt>
          <c:dPt>
            <c:idx val="9"/>
            <c:invertIfNegative val="0"/>
            <c:bubble3D val="0"/>
            <c:spPr>
              <a:solidFill>
                <a:srgbClr val="8FB140"/>
              </a:solidFill>
              <a:ln>
                <a:noFill/>
              </a:ln>
              <a:effectLst/>
            </c:spPr>
            <c:extLst>
              <c:ext xmlns:c16="http://schemas.microsoft.com/office/drawing/2014/chart" uri="{C3380CC4-5D6E-409C-BE32-E72D297353CC}">
                <c16:uniqueId val="{0000002B-F235-4335-9AF6-80066027E7C2}"/>
              </c:ext>
            </c:extLst>
          </c:dPt>
          <c:dPt>
            <c:idx val="11"/>
            <c:invertIfNegative val="0"/>
            <c:bubble3D val="0"/>
            <c:spPr>
              <a:solidFill>
                <a:srgbClr val="8FB140"/>
              </a:solidFill>
              <a:ln>
                <a:noFill/>
              </a:ln>
              <a:effectLst/>
            </c:spPr>
            <c:extLst>
              <c:ext xmlns:c16="http://schemas.microsoft.com/office/drawing/2014/chart" uri="{C3380CC4-5D6E-409C-BE32-E72D297353CC}">
                <c16:uniqueId val="{00000015-687F-4B58-A44C-83AAE0CCF497}"/>
              </c:ext>
            </c:extLst>
          </c:dPt>
          <c:dPt>
            <c:idx val="12"/>
            <c:invertIfNegative val="0"/>
            <c:bubble3D val="0"/>
            <c:spPr>
              <a:solidFill>
                <a:srgbClr val="8FB140"/>
              </a:solidFill>
              <a:ln>
                <a:noFill/>
              </a:ln>
              <a:effectLst/>
            </c:spPr>
            <c:extLst>
              <c:ext xmlns:c16="http://schemas.microsoft.com/office/drawing/2014/chart" uri="{C3380CC4-5D6E-409C-BE32-E72D297353CC}">
                <c16:uniqueId val="{00000017-687F-4B58-A44C-83AAE0CCF497}"/>
              </c:ext>
            </c:extLst>
          </c:dPt>
          <c:dPt>
            <c:idx val="13"/>
            <c:invertIfNegative val="0"/>
            <c:bubble3D val="0"/>
            <c:spPr>
              <a:solidFill>
                <a:srgbClr val="8FB140"/>
              </a:solidFill>
              <a:ln>
                <a:noFill/>
              </a:ln>
              <a:effectLst/>
            </c:spPr>
            <c:extLst>
              <c:ext xmlns:c16="http://schemas.microsoft.com/office/drawing/2014/chart" uri="{C3380CC4-5D6E-409C-BE32-E72D297353CC}">
                <c16:uniqueId val="{00000033-534C-453B-93A1-26BB208B2A91}"/>
              </c:ext>
            </c:extLst>
          </c:dPt>
          <c:dPt>
            <c:idx val="14"/>
            <c:invertIfNegative val="0"/>
            <c:bubble3D val="0"/>
            <c:spPr>
              <a:solidFill>
                <a:srgbClr val="8FB140"/>
              </a:solidFill>
              <a:ln>
                <a:noFill/>
              </a:ln>
              <a:effectLst/>
            </c:spPr>
            <c:extLst>
              <c:ext xmlns:c16="http://schemas.microsoft.com/office/drawing/2014/chart" uri="{C3380CC4-5D6E-409C-BE32-E72D297353CC}">
                <c16:uniqueId val="{00000033-F235-4335-9AF6-80066027E7C2}"/>
              </c:ext>
            </c:extLst>
          </c:dPt>
          <c:dPt>
            <c:idx val="16"/>
            <c:invertIfNegative val="0"/>
            <c:bubble3D val="0"/>
            <c:spPr>
              <a:solidFill>
                <a:srgbClr val="8FB140"/>
              </a:solidFill>
              <a:ln>
                <a:noFill/>
              </a:ln>
              <a:effectLst/>
            </c:spPr>
            <c:extLst>
              <c:ext xmlns:c16="http://schemas.microsoft.com/office/drawing/2014/chart" uri="{C3380CC4-5D6E-409C-BE32-E72D297353CC}">
                <c16:uniqueId val="{00000037-534C-453B-93A1-26BB208B2A91}"/>
              </c:ext>
            </c:extLst>
          </c:dPt>
          <c:dPt>
            <c:idx val="17"/>
            <c:invertIfNegative val="0"/>
            <c:bubble3D val="0"/>
            <c:spPr>
              <a:solidFill>
                <a:srgbClr val="8FB140"/>
              </a:solidFill>
              <a:ln>
                <a:noFill/>
              </a:ln>
              <a:effectLst/>
            </c:spPr>
            <c:extLst>
              <c:ext xmlns:c16="http://schemas.microsoft.com/office/drawing/2014/chart" uri="{C3380CC4-5D6E-409C-BE32-E72D297353CC}">
                <c16:uniqueId val="{00000037-F235-4335-9AF6-80066027E7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Japan*</c:v>
                </c:pt>
                <c:pt idx="2">
                  <c:v>China</c:v>
                </c:pt>
                <c:pt idx="3">
                  <c:v>Australia</c:v>
                </c:pt>
                <c:pt idx="4">
                  <c:v>South Korea</c:v>
                </c:pt>
                <c:pt idx="6">
                  <c:v>Kenya</c:v>
                </c:pt>
                <c:pt idx="7">
                  <c:v>Tanzania</c:v>
                </c:pt>
                <c:pt idx="8">
                  <c:v>Senegal</c:v>
                </c:pt>
                <c:pt idx="9">
                  <c:v>Nigeria</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Sheet1!$C$2:$C$23</c:f>
              <c:numCache>
                <c:formatCode>General</c:formatCode>
                <c:ptCount val="22"/>
                <c:pt idx="0">
                  <c:v>24</c:v>
                </c:pt>
                <c:pt idx="1">
                  <c:v>18</c:v>
                </c:pt>
                <c:pt idx="2">
                  <c:v>7</c:v>
                </c:pt>
                <c:pt idx="3">
                  <c:v>28</c:v>
                </c:pt>
                <c:pt idx="4">
                  <c:v>28</c:v>
                </c:pt>
                <c:pt idx="6">
                  <c:v>6</c:v>
                </c:pt>
                <c:pt idx="7">
                  <c:v>9</c:v>
                </c:pt>
                <c:pt idx="8">
                  <c:v>22</c:v>
                </c:pt>
                <c:pt idx="9">
                  <c:v>19</c:v>
                </c:pt>
                <c:pt idx="11">
                  <c:v>25</c:v>
                </c:pt>
                <c:pt idx="12">
                  <c:v>29</c:v>
                </c:pt>
                <c:pt idx="13">
                  <c:v>22</c:v>
                </c:pt>
                <c:pt idx="14">
                  <c:v>38</c:v>
                </c:pt>
                <c:pt idx="16">
                  <c:v>23</c:v>
                </c:pt>
                <c:pt idx="17">
                  <c:v>32</c:v>
                </c:pt>
                <c:pt idx="19">
                  <c:v>32</c:v>
                </c:pt>
                <c:pt idx="20">
                  <c:v>34</c:v>
                </c:pt>
                <c:pt idx="21">
                  <c:v>34</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solidFill>
              <a:srgbClr val="379A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Japan*</c:v>
                </c:pt>
                <c:pt idx="2">
                  <c:v>China</c:v>
                </c:pt>
                <c:pt idx="3">
                  <c:v>Australia</c:v>
                </c:pt>
                <c:pt idx="4">
                  <c:v>South Korea</c:v>
                </c:pt>
                <c:pt idx="6">
                  <c:v>Kenya</c:v>
                </c:pt>
                <c:pt idx="7">
                  <c:v>Tanzania</c:v>
                </c:pt>
                <c:pt idx="8">
                  <c:v>Senegal</c:v>
                </c:pt>
                <c:pt idx="9">
                  <c:v>Nigeria</c:v>
                </c:pt>
                <c:pt idx="11">
                  <c:v>Italy</c:v>
                </c:pt>
                <c:pt idx="12">
                  <c:v>United Kingdom</c:v>
                </c:pt>
                <c:pt idx="13">
                  <c:v>Norway</c:v>
                </c:pt>
                <c:pt idx="14">
                  <c:v>Germany</c:v>
                </c:pt>
                <c:pt idx="16">
                  <c:v>Brazil</c:v>
                </c:pt>
                <c:pt idx="17">
                  <c:v>Chile</c:v>
                </c:pt>
                <c:pt idx="19">
                  <c:v>Mexico</c:v>
                </c:pt>
                <c:pt idx="20">
                  <c:v>United States</c:v>
                </c:pt>
                <c:pt idx="21">
                  <c:v>Canada</c:v>
                </c:pt>
              </c:strCache>
            </c:strRef>
          </c:cat>
          <c:val>
            <c:numRef>
              <c:f>Sheet1!$D$2:$D$23</c:f>
              <c:numCache>
                <c:formatCode>General</c:formatCode>
                <c:ptCount val="22"/>
                <c:pt idx="0">
                  <c:v>35</c:v>
                </c:pt>
                <c:pt idx="1">
                  <c:v>45</c:v>
                </c:pt>
                <c:pt idx="2">
                  <c:v>64</c:v>
                </c:pt>
                <c:pt idx="3">
                  <c:v>44</c:v>
                </c:pt>
                <c:pt idx="4">
                  <c:v>54</c:v>
                </c:pt>
                <c:pt idx="6">
                  <c:v>30</c:v>
                </c:pt>
                <c:pt idx="7">
                  <c:v>28</c:v>
                </c:pt>
                <c:pt idx="8">
                  <c:v>30</c:v>
                </c:pt>
                <c:pt idx="9">
                  <c:v>53</c:v>
                </c:pt>
                <c:pt idx="11">
                  <c:v>47</c:v>
                </c:pt>
                <c:pt idx="12">
                  <c:v>44</c:v>
                </c:pt>
                <c:pt idx="13">
                  <c:v>53</c:v>
                </c:pt>
                <c:pt idx="14">
                  <c:v>38</c:v>
                </c:pt>
                <c:pt idx="16">
                  <c:v>39</c:v>
                </c:pt>
                <c:pt idx="17">
                  <c:v>42</c:v>
                </c:pt>
                <c:pt idx="19">
                  <c:v>27</c:v>
                </c:pt>
                <c:pt idx="20">
                  <c:v>32</c:v>
                </c:pt>
                <c:pt idx="21">
                  <c:v>39</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5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chemeClr val="bg2">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2-687F-4B58-A44C-83AAE0CCF497}"/>
              </c:ext>
            </c:extLst>
          </c:dPt>
          <c:dPt>
            <c:idx val="2"/>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4-687F-4B58-A44C-83AAE0CCF497}"/>
              </c:ext>
            </c:extLst>
          </c:dPt>
          <c:dPt>
            <c:idx val="3"/>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rgbClr val="31507C"/>
              </a:solidFill>
              <a:ln>
                <a:noFill/>
              </a:ln>
              <a:effectLst/>
            </c:spPr>
            <c:extLst>
              <c:ext xmlns:c16="http://schemas.microsoft.com/office/drawing/2014/chart" uri="{C3380CC4-5D6E-409C-BE32-E72D297353CC}">
                <c16:uniqueId val="{00000038-46FC-4425-AB86-5FE12F6E8B58}"/>
              </c:ext>
            </c:extLst>
          </c:dPt>
          <c:dPt>
            <c:idx val="6"/>
            <c:invertIfNegative val="0"/>
            <c:bubble3D val="0"/>
            <c:spPr>
              <a:solidFill>
                <a:srgbClr val="C00A3A"/>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C00A3A"/>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C00A3A"/>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C00A3A"/>
              </a:solidFill>
              <a:ln>
                <a:noFill/>
              </a:ln>
              <a:effectLst/>
            </c:spPr>
            <c:extLst>
              <c:ext xmlns:c16="http://schemas.microsoft.com/office/drawing/2014/chart" uri="{C3380CC4-5D6E-409C-BE32-E72D297353CC}">
                <c16:uniqueId val="{00000011-D2A4-432E-B886-22F7B61F8E53}"/>
              </c:ext>
            </c:extLst>
          </c:dPt>
          <c:dPt>
            <c:idx val="11"/>
            <c:invertIfNegative val="0"/>
            <c:bubble3D val="0"/>
            <c:spPr>
              <a:solidFill>
                <a:srgbClr val="008FA1"/>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008FA1"/>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008FA1"/>
              </a:solidFill>
              <a:ln>
                <a:noFill/>
              </a:ln>
              <a:effectLst/>
            </c:spPr>
            <c:extLst>
              <c:ext xmlns:c16="http://schemas.microsoft.com/office/drawing/2014/chart" uri="{C3380CC4-5D6E-409C-BE32-E72D297353CC}">
                <c16:uniqueId val="{00000017-381F-4DD8-B003-66765B2300DA}"/>
              </c:ext>
            </c:extLst>
          </c:dPt>
          <c:dPt>
            <c:idx val="14"/>
            <c:invertIfNegative val="0"/>
            <c:bubble3D val="0"/>
            <c:spPr>
              <a:solidFill>
                <a:srgbClr val="008FA1"/>
              </a:solidFill>
              <a:ln>
                <a:noFill/>
              </a:ln>
              <a:effectLst/>
            </c:spPr>
            <c:extLst>
              <c:ext xmlns:c16="http://schemas.microsoft.com/office/drawing/2014/chart" uri="{C3380CC4-5D6E-409C-BE32-E72D297353CC}">
                <c16:uniqueId val="{00000019-D2A4-432E-B886-22F7B61F8E53}"/>
              </c:ext>
            </c:extLst>
          </c:dPt>
          <c:dPt>
            <c:idx val="16"/>
            <c:invertIfNegative val="0"/>
            <c:bubble3D val="0"/>
            <c:spPr>
              <a:solidFill>
                <a:srgbClr val="8A0168"/>
              </a:solidFill>
              <a:ln>
                <a:noFill/>
              </a:ln>
              <a:effectLst/>
            </c:spPr>
            <c:extLst>
              <c:ext xmlns:c16="http://schemas.microsoft.com/office/drawing/2014/chart" uri="{C3380CC4-5D6E-409C-BE32-E72D297353CC}">
                <c16:uniqueId val="{0000001B-381F-4DD8-B003-66765B2300DA}"/>
              </c:ext>
            </c:extLst>
          </c:dPt>
          <c:dPt>
            <c:idx val="17"/>
            <c:invertIfNegative val="0"/>
            <c:bubble3D val="0"/>
            <c:spPr>
              <a:solidFill>
                <a:srgbClr val="8A0168"/>
              </a:solidFill>
              <a:ln>
                <a:noFill/>
              </a:ln>
              <a:effectLst/>
            </c:spPr>
            <c:extLst>
              <c:ext xmlns:c16="http://schemas.microsoft.com/office/drawing/2014/chart" uri="{C3380CC4-5D6E-409C-BE32-E72D297353CC}">
                <c16:uniqueId val="{0000001D-D2A4-432E-B886-22F7B61F8E5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 Korea</c:v>
                </c:pt>
                <c:pt idx="1">
                  <c:v>China</c:v>
                </c:pt>
                <c:pt idx="2">
                  <c:v>India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Sheet1!$B$2:$B$23</c:f>
              <c:numCache>
                <c:formatCode>General</c:formatCode>
                <c:ptCount val="22"/>
                <c:pt idx="0">
                  <c:v>54</c:v>
                </c:pt>
                <c:pt idx="1">
                  <c:v>38</c:v>
                </c:pt>
                <c:pt idx="2">
                  <c:v>37</c:v>
                </c:pt>
                <c:pt idx="3">
                  <c:v>36</c:v>
                </c:pt>
                <c:pt idx="4">
                  <c:v>27</c:v>
                </c:pt>
                <c:pt idx="6">
                  <c:v>41</c:v>
                </c:pt>
                <c:pt idx="7">
                  <c:v>41</c:v>
                </c:pt>
                <c:pt idx="8">
                  <c:v>25</c:v>
                </c:pt>
                <c:pt idx="9">
                  <c:v>18</c:v>
                </c:pt>
                <c:pt idx="11">
                  <c:v>50</c:v>
                </c:pt>
                <c:pt idx="12">
                  <c:v>41</c:v>
                </c:pt>
                <c:pt idx="13">
                  <c:v>41</c:v>
                </c:pt>
                <c:pt idx="14">
                  <c:v>30</c:v>
                </c:pt>
                <c:pt idx="16">
                  <c:v>44</c:v>
                </c:pt>
                <c:pt idx="17">
                  <c:v>32</c:v>
                </c:pt>
                <c:pt idx="19">
                  <c:v>44</c:v>
                </c:pt>
                <c:pt idx="20">
                  <c:v>32</c:v>
                </c:pt>
                <c:pt idx="21">
                  <c:v>29</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chemeClr val="bg2">
                <a:lumMod val="40000"/>
                <a:lumOff val="60000"/>
              </a:schemeClr>
            </a:solidFill>
            <a:ln>
              <a:noFill/>
            </a:ln>
            <a:effectLst/>
          </c:spPr>
          <c:invertIfNegative val="0"/>
          <c:dPt>
            <c:idx val="0"/>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1-687F-4B58-A44C-83AAE0CCF497}"/>
              </c:ext>
            </c:extLst>
          </c:dPt>
          <c:dPt>
            <c:idx val="1"/>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687F-4B58-A44C-83AAE0CCF497}"/>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687F-4B58-A44C-83AAE0CCF497}"/>
              </c:ext>
            </c:extLst>
          </c:dPt>
          <c:dPt>
            <c:idx val="3"/>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687F-4B58-A44C-83AAE0CCF497}"/>
              </c:ext>
            </c:extLst>
          </c:dPt>
          <c:dPt>
            <c:idx val="4"/>
            <c:invertIfNegative val="0"/>
            <c:bubble3D val="0"/>
            <c:spPr>
              <a:solidFill>
                <a:srgbClr val="AEC3DF"/>
              </a:solidFill>
              <a:ln>
                <a:noFill/>
              </a:ln>
              <a:effectLst/>
            </c:spPr>
            <c:extLst>
              <c:ext xmlns:c16="http://schemas.microsoft.com/office/drawing/2014/chart" uri="{C3380CC4-5D6E-409C-BE32-E72D297353CC}">
                <c16:uniqueId val="{00000039-46FC-4425-AB86-5FE12F6E8B58}"/>
              </c:ext>
            </c:extLst>
          </c:dPt>
          <c:dPt>
            <c:idx val="6"/>
            <c:invertIfNegative val="0"/>
            <c:bubble3D val="0"/>
            <c:spPr>
              <a:solidFill>
                <a:srgbClr val="FAA4BB"/>
              </a:solidFill>
              <a:ln>
                <a:noFill/>
              </a:ln>
              <a:effectLst/>
            </c:spPr>
            <c:extLst>
              <c:ext xmlns:c16="http://schemas.microsoft.com/office/drawing/2014/chart" uri="{C3380CC4-5D6E-409C-BE32-E72D297353CC}">
                <c16:uniqueId val="{0000000B-687F-4B58-A44C-83AAE0CCF497}"/>
              </c:ext>
            </c:extLst>
          </c:dPt>
          <c:dPt>
            <c:idx val="7"/>
            <c:invertIfNegative val="0"/>
            <c:bubble3D val="0"/>
            <c:spPr>
              <a:solidFill>
                <a:srgbClr val="FAA4BB"/>
              </a:solidFill>
              <a:ln>
                <a:noFill/>
              </a:ln>
              <a:effectLst/>
            </c:spPr>
            <c:extLst>
              <c:ext xmlns:c16="http://schemas.microsoft.com/office/drawing/2014/chart" uri="{C3380CC4-5D6E-409C-BE32-E72D297353CC}">
                <c16:uniqueId val="{0000000D-687F-4B58-A44C-83AAE0CCF497}"/>
              </c:ext>
            </c:extLst>
          </c:dPt>
          <c:dPt>
            <c:idx val="8"/>
            <c:invertIfNegative val="0"/>
            <c:bubble3D val="0"/>
            <c:spPr>
              <a:solidFill>
                <a:srgbClr val="FAA4BB"/>
              </a:solidFill>
              <a:ln>
                <a:noFill/>
              </a:ln>
              <a:effectLst/>
            </c:spPr>
            <c:extLst>
              <c:ext xmlns:c16="http://schemas.microsoft.com/office/drawing/2014/chart" uri="{C3380CC4-5D6E-409C-BE32-E72D297353CC}">
                <c16:uniqueId val="{0000000F-687F-4B58-A44C-83AAE0CCF497}"/>
              </c:ext>
            </c:extLst>
          </c:dPt>
          <c:dPt>
            <c:idx val="9"/>
            <c:invertIfNegative val="0"/>
            <c:bubble3D val="0"/>
            <c:spPr>
              <a:solidFill>
                <a:srgbClr val="FAA4BB"/>
              </a:solidFill>
              <a:ln>
                <a:noFill/>
              </a:ln>
              <a:effectLst/>
            </c:spPr>
            <c:extLst>
              <c:ext xmlns:c16="http://schemas.microsoft.com/office/drawing/2014/chart" uri="{C3380CC4-5D6E-409C-BE32-E72D297353CC}">
                <c16:uniqueId val="{0000002F-D2A4-432E-B886-22F7B61F8E53}"/>
              </c:ext>
            </c:extLst>
          </c:dPt>
          <c:dPt>
            <c:idx val="11"/>
            <c:invertIfNegative val="0"/>
            <c:bubble3D val="0"/>
            <c:spPr>
              <a:solidFill>
                <a:srgbClr val="DDFBFF"/>
              </a:solidFill>
              <a:ln>
                <a:noFill/>
              </a:ln>
              <a:effectLst/>
            </c:spPr>
            <c:extLst>
              <c:ext xmlns:c16="http://schemas.microsoft.com/office/drawing/2014/chart" uri="{C3380CC4-5D6E-409C-BE32-E72D297353CC}">
                <c16:uniqueId val="{00000015-687F-4B58-A44C-83AAE0CCF497}"/>
              </c:ext>
            </c:extLst>
          </c:dPt>
          <c:dPt>
            <c:idx val="12"/>
            <c:invertIfNegative val="0"/>
            <c:bubble3D val="0"/>
            <c:spPr>
              <a:solidFill>
                <a:srgbClr val="DDFBFF"/>
              </a:solidFill>
              <a:ln>
                <a:noFill/>
              </a:ln>
              <a:effectLst/>
            </c:spPr>
            <c:extLst>
              <c:ext xmlns:c16="http://schemas.microsoft.com/office/drawing/2014/chart" uri="{C3380CC4-5D6E-409C-BE32-E72D297353CC}">
                <c16:uniqueId val="{00000017-687F-4B58-A44C-83AAE0CCF497}"/>
              </c:ext>
            </c:extLst>
          </c:dPt>
          <c:dPt>
            <c:idx val="13"/>
            <c:invertIfNegative val="0"/>
            <c:bubble3D val="0"/>
            <c:spPr>
              <a:solidFill>
                <a:srgbClr val="DDFBFF"/>
              </a:solidFill>
              <a:ln>
                <a:noFill/>
              </a:ln>
              <a:effectLst/>
            </c:spPr>
            <c:extLst>
              <c:ext xmlns:c16="http://schemas.microsoft.com/office/drawing/2014/chart" uri="{C3380CC4-5D6E-409C-BE32-E72D297353CC}">
                <c16:uniqueId val="{00000033-381F-4DD8-B003-66765B2300DA}"/>
              </c:ext>
            </c:extLst>
          </c:dPt>
          <c:dPt>
            <c:idx val="14"/>
            <c:invertIfNegative val="0"/>
            <c:bubble3D val="0"/>
            <c:spPr>
              <a:solidFill>
                <a:srgbClr val="DDFBFF"/>
              </a:solidFill>
              <a:ln>
                <a:noFill/>
              </a:ln>
              <a:effectLst/>
            </c:spPr>
            <c:extLst>
              <c:ext xmlns:c16="http://schemas.microsoft.com/office/drawing/2014/chart" uri="{C3380CC4-5D6E-409C-BE32-E72D297353CC}">
                <c16:uniqueId val="{00000037-D2A4-432E-B886-22F7B61F8E53}"/>
              </c:ext>
            </c:extLst>
          </c:dPt>
          <c:dPt>
            <c:idx val="16"/>
            <c:invertIfNegative val="0"/>
            <c:bubble3D val="0"/>
            <c:spPr>
              <a:solidFill>
                <a:srgbClr val="FFCDF3"/>
              </a:solidFill>
              <a:ln>
                <a:noFill/>
              </a:ln>
              <a:effectLst/>
            </c:spPr>
            <c:extLst>
              <c:ext xmlns:c16="http://schemas.microsoft.com/office/drawing/2014/chart" uri="{C3380CC4-5D6E-409C-BE32-E72D297353CC}">
                <c16:uniqueId val="{00000037-381F-4DD8-B003-66765B2300DA}"/>
              </c:ext>
            </c:extLst>
          </c:dPt>
          <c:dPt>
            <c:idx val="17"/>
            <c:invertIfNegative val="0"/>
            <c:bubble3D val="0"/>
            <c:spPr>
              <a:solidFill>
                <a:srgbClr val="FFCDF3"/>
              </a:solidFill>
              <a:ln>
                <a:noFill/>
              </a:ln>
              <a:effectLst/>
            </c:spPr>
            <c:extLst>
              <c:ext xmlns:c16="http://schemas.microsoft.com/office/drawing/2014/chart" uri="{C3380CC4-5D6E-409C-BE32-E72D297353CC}">
                <c16:uniqueId val="{0000003B-D2A4-432E-B886-22F7B61F8E53}"/>
              </c:ext>
            </c:extLst>
          </c:dPt>
          <c:cat>
            <c:strRef>
              <c:f>Sheet1!$A$2:$A$23</c:f>
              <c:strCache>
                <c:ptCount val="22"/>
                <c:pt idx="0">
                  <c:v>South Korea</c:v>
                </c:pt>
                <c:pt idx="1">
                  <c:v>China</c:v>
                </c:pt>
                <c:pt idx="2">
                  <c:v>India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Sheet1!$C$2:$C$23</c:f>
              <c:numCache>
                <c:formatCode>General</c:formatCode>
                <c:ptCount val="22"/>
                <c:pt idx="0">
                  <c:v>12</c:v>
                </c:pt>
                <c:pt idx="1">
                  <c:v>45</c:v>
                </c:pt>
                <c:pt idx="2">
                  <c:v>44</c:v>
                </c:pt>
                <c:pt idx="3">
                  <c:v>24</c:v>
                </c:pt>
                <c:pt idx="4">
                  <c:v>14</c:v>
                </c:pt>
                <c:pt idx="6">
                  <c:v>43</c:v>
                </c:pt>
                <c:pt idx="7">
                  <c:v>28</c:v>
                </c:pt>
                <c:pt idx="8">
                  <c:v>47</c:v>
                </c:pt>
                <c:pt idx="9">
                  <c:v>16</c:v>
                </c:pt>
                <c:pt idx="11">
                  <c:v>41</c:v>
                </c:pt>
                <c:pt idx="12">
                  <c:v>23</c:v>
                </c:pt>
                <c:pt idx="13">
                  <c:v>22</c:v>
                </c:pt>
                <c:pt idx="14">
                  <c:v>21</c:v>
                </c:pt>
                <c:pt idx="16">
                  <c:v>22</c:v>
                </c:pt>
                <c:pt idx="17">
                  <c:v>28</c:v>
                </c:pt>
                <c:pt idx="19">
                  <c:v>22</c:v>
                </c:pt>
                <c:pt idx="20">
                  <c:v>28</c:v>
                </c:pt>
                <c:pt idx="21">
                  <c:v>32</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South Korea</c:v>
                </c:pt>
                <c:pt idx="1">
                  <c:v>China</c:v>
                </c:pt>
                <c:pt idx="2">
                  <c:v>India</c:v>
                </c:pt>
                <c:pt idx="3">
                  <c:v>Australia</c:v>
                </c:pt>
                <c:pt idx="4">
                  <c:v>Japan*</c:v>
                </c:pt>
                <c:pt idx="6">
                  <c:v>Kenya</c:v>
                </c:pt>
                <c:pt idx="7">
                  <c:v>Tanzania</c:v>
                </c:pt>
                <c:pt idx="8">
                  <c:v>Nigeria</c:v>
                </c:pt>
                <c:pt idx="9">
                  <c:v>Senegal</c:v>
                </c:pt>
                <c:pt idx="11">
                  <c:v>Italy</c:v>
                </c:pt>
                <c:pt idx="12">
                  <c:v>United Kingdom</c:v>
                </c:pt>
                <c:pt idx="13">
                  <c:v>Norway</c:v>
                </c:pt>
                <c:pt idx="14">
                  <c:v>Germany</c:v>
                </c:pt>
                <c:pt idx="16">
                  <c:v>Brazil</c:v>
                </c:pt>
                <c:pt idx="17">
                  <c:v>Chile</c:v>
                </c:pt>
                <c:pt idx="19">
                  <c:v>Canada</c:v>
                </c:pt>
                <c:pt idx="20">
                  <c:v>Mexico</c:v>
                </c:pt>
                <c:pt idx="21">
                  <c:v>United States</c:v>
                </c:pt>
              </c:strCache>
            </c:strRef>
          </c:cat>
          <c:val>
            <c:numRef>
              <c:f>Sheet1!$D$2:$D$23</c:f>
              <c:numCache>
                <c:formatCode>General</c:formatCode>
                <c:ptCount val="22"/>
                <c:pt idx="0">
                  <c:v>66</c:v>
                </c:pt>
                <c:pt idx="1">
                  <c:v>83</c:v>
                </c:pt>
                <c:pt idx="2">
                  <c:v>81</c:v>
                </c:pt>
                <c:pt idx="3">
                  <c:v>60</c:v>
                </c:pt>
                <c:pt idx="4">
                  <c:v>41</c:v>
                </c:pt>
                <c:pt idx="6">
                  <c:v>84</c:v>
                </c:pt>
                <c:pt idx="7">
                  <c:v>69</c:v>
                </c:pt>
                <c:pt idx="8">
                  <c:v>72</c:v>
                </c:pt>
                <c:pt idx="9">
                  <c:v>34</c:v>
                </c:pt>
                <c:pt idx="11">
                  <c:v>91</c:v>
                </c:pt>
                <c:pt idx="12">
                  <c:v>64</c:v>
                </c:pt>
                <c:pt idx="13">
                  <c:v>63</c:v>
                </c:pt>
                <c:pt idx="14">
                  <c:v>51</c:v>
                </c:pt>
                <c:pt idx="16">
                  <c:v>62</c:v>
                </c:pt>
                <c:pt idx="17">
                  <c:v>60</c:v>
                </c:pt>
                <c:pt idx="19">
                  <c:v>66</c:v>
                </c:pt>
                <c:pt idx="20">
                  <c:v>60</c:v>
                </c:pt>
                <c:pt idx="21">
                  <c:v>61</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5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4C837A"/>
            </a:solidFill>
            <a:ln>
              <a:noFill/>
            </a:ln>
            <a:effectLst/>
          </c:spPr>
          <c:invertIfNegative val="0"/>
          <c:dPt>
            <c:idx val="0"/>
            <c:invertIfNegative val="0"/>
            <c:bubble3D val="0"/>
            <c:spPr>
              <a:solidFill>
                <a:srgbClr val="4C837A"/>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rgbClr val="4C837A"/>
              </a:solidFill>
              <a:ln>
                <a:noFill/>
              </a:ln>
              <a:effectLst/>
            </c:spPr>
            <c:extLst>
              <c:ext xmlns:c16="http://schemas.microsoft.com/office/drawing/2014/chart" uri="{C3380CC4-5D6E-409C-BE32-E72D297353CC}">
                <c16:uniqueId val="{00000002-687F-4B58-A44C-83AAE0CCF497}"/>
              </c:ext>
            </c:extLst>
          </c:dPt>
          <c:dPt>
            <c:idx val="3"/>
            <c:invertIfNegative val="0"/>
            <c:bubble3D val="0"/>
            <c:spPr>
              <a:solidFill>
                <a:srgbClr val="4C837A"/>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rgbClr val="4C837A"/>
              </a:solidFill>
              <a:ln>
                <a:noFill/>
              </a:ln>
              <a:effectLst/>
            </c:spPr>
            <c:extLst>
              <c:ext xmlns:c16="http://schemas.microsoft.com/office/drawing/2014/chart" uri="{C3380CC4-5D6E-409C-BE32-E72D297353CC}">
                <c16:uniqueId val="{00000007-179B-4919-B204-5FA2ABFD8566}"/>
              </c:ext>
            </c:extLst>
          </c:dPt>
          <c:dPt>
            <c:idx val="6"/>
            <c:invertIfNegative val="0"/>
            <c:bubble3D val="0"/>
            <c:spPr>
              <a:solidFill>
                <a:srgbClr val="4C837A"/>
              </a:solidFill>
              <a:ln>
                <a:noFill/>
              </a:ln>
              <a:effectLst/>
            </c:spPr>
            <c:extLst>
              <c:ext xmlns:c16="http://schemas.microsoft.com/office/drawing/2014/chart" uri="{C3380CC4-5D6E-409C-BE32-E72D297353CC}">
                <c16:uniqueId val="{00000009-179B-4919-B204-5FA2ABFD8566}"/>
              </c:ext>
            </c:extLst>
          </c:dPt>
          <c:dPt>
            <c:idx val="8"/>
            <c:invertIfNegative val="0"/>
            <c:bubble3D val="0"/>
            <c:spPr>
              <a:solidFill>
                <a:srgbClr val="4C837A"/>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4C837A"/>
              </a:solidFill>
              <a:ln>
                <a:noFill/>
              </a:ln>
              <a:effectLst/>
            </c:spPr>
            <c:extLst>
              <c:ext xmlns:c16="http://schemas.microsoft.com/office/drawing/2014/chart" uri="{C3380CC4-5D6E-409C-BE32-E72D297353CC}">
                <c16:uniqueId val="{0000000D-179B-4919-B204-5FA2ABFD8566}"/>
              </c:ext>
            </c:extLst>
          </c:dPt>
          <c:dPt>
            <c:idx val="11"/>
            <c:invertIfNegative val="0"/>
            <c:bubble3D val="0"/>
            <c:spPr>
              <a:solidFill>
                <a:srgbClr val="4C837A"/>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4C837A"/>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4C837A"/>
              </a:solidFill>
              <a:ln>
                <a:noFill/>
              </a:ln>
              <a:effectLst/>
            </c:spPr>
            <c:extLst>
              <c:ext xmlns:c16="http://schemas.microsoft.com/office/drawing/2014/chart" uri="{C3380CC4-5D6E-409C-BE32-E72D297353CC}">
                <c16:uniqueId val="{00000015-6619-478A-A78F-1B5CB439861F}"/>
              </c:ext>
            </c:extLst>
          </c:dPt>
          <c:dPt>
            <c:idx val="14"/>
            <c:invertIfNegative val="0"/>
            <c:bubble3D val="0"/>
            <c:spPr>
              <a:solidFill>
                <a:srgbClr val="4C837A"/>
              </a:solidFill>
              <a:ln>
                <a:noFill/>
              </a:ln>
              <a:effectLst/>
            </c:spPr>
            <c:extLst>
              <c:ext xmlns:c16="http://schemas.microsoft.com/office/drawing/2014/chart" uri="{C3380CC4-5D6E-409C-BE32-E72D297353CC}">
                <c16:uniqueId val="{00000015-179B-4919-B204-5FA2ABFD8566}"/>
              </c:ext>
            </c:extLst>
          </c:dPt>
          <c:dPt>
            <c:idx val="16"/>
            <c:invertIfNegative val="0"/>
            <c:bubble3D val="0"/>
            <c:spPr>
              <a:solidFill>
                <a:srgbClr val="4C837A"/>
              </a:solidFill>
              <a:ln>
                <a:noFill/>
              </a:ln>
              <a:effectLst/>
            </c:spPr>
            <c:extLst>
              <c:ext xmlns:c16="http://schemas.microsoft.com/office/drawing/2014/chart" uri="{C3380CC4-5D6E-409C-BE32-E72D297353CC}">
                <c16:uniqueId val="{00000019-6619-478A-A78F-1B5CB439861F}"/>
              </c:ext>
            </c:extLst>
          </c:dPt>
          <c:dPt>
            <c:idx val="17"/>
            <c:invertIfNegative val="0"/>
            <c:bubble3D val="0"/>
            <c:spPr>
              <a:solidFill>
                <a:srgbClr val="4C837A"/>
              </a:solidFill>
              <a:ln>
                <a:noFill/>
              </a:ln>
              <a:effectLst/>
            </c:spPr>
            <c:extLst>
              <c:ext xmlns:c16="http://schemas.microsoft.com/office/drawing/2014/chart" uri="{C3380CC4-5D6E-409C-BE32-E72D297353CC}">
                <c16:uniqueId val="{00000019-179B-4919-B204-5FA2ABFD856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South Korea</c:v>
                </c:pt>
                <c:pt idx="2">
                  <c:v>Japan*</c:v>
                </c:pt>
                <c:pt idx="3">
                  <c:v>India</c:v>
                </c:pt>
                <c:pt idx="4">
                  <c:v>Australia</c:v>
                </c:pt>
                <c:pt idx="6">
                  <c:v>Kenya</c:v>
                </c:pt>
                <c:pt idx="7">
                  <c:v>Tanzania</c:v>
                </c:pt>
                <c:pt idx="8">
                  <c:v>Nigeria</c:v>
                </c:pt>
                <c:pt idx="9">
                  <c:v>Senegal</c:v>
                </c:pt>
                <c:pt idx="11">
                  <c:v>Norway</c:v>
                </c:pt>
                <c:pt idx="12">
                  <c:v>Italy</c:v>
                </c:pt>
                <c:pt idx="13">
                  <c:v>United Kingdom</c:v>
                </c:pt>
                <c:pt idx="14">
                  <c:v>Germany</c:v>
                </c:pt>
                <c:pt idx="16">
                  <c:v>Brazil</c:v>
                </c:pt>
                <c:pt idx="17">
                  <c:v>Chile</c:v>
                </c:pt>
                <c:pt idx="19">
                  <c:v>Mexico</c:v>
                </c:pt>
                <c:pt idx="20">
                  <c:v>Canada</c:v>
                </c:pt>
                <c:pt idx="21">
                  <c:v>United States</c:v>
                </c:pt>
              </c:strCache>
            </c:strRef>
          </c:cat>
          <c:val>
            <c:numRef>
              <c:f>Sheet1!$B$2:$B$23</c:f>
              <c:numCache>
                <c:formatCode>General</c:formatCode>
                <c:ptCount val="22"/>
                <c:pt idx="0">
                  <c:v>78</c:v>
                </c:pt>
                <c:pt idx="1">
                  <c:v>73</c:v>
                </c:pt>
                <c:pt idx="2">
                  <c:v>71</c:v>
                </c:pt>
                <c:pt idx="3">
                  <c:v>67</c:v>
                </c:pt>
                <c:pt idx="4">
                  <c:v>64</c:v>
                </c:pt>
                <c:pt idx="6">
                  <c:v>87</c:v>
                </c:pt>
                <c:pt idx="7">
                  <c:v>82</c:v>
                </c:pt>
                <c:pt idx="8">
                  <c:v>69</c:v>
                </c:pt>
                <c:pt idx="9">
                  <c:v>67</c:v>
                </c:pt>
                <c:pt idx="11">
                  <c:v>67</c:v>
                </c:pt>
                <c:pt idx="12">
                  <c:v>71</c:v>
                </c:pt>
                <c:pt idx="13">
                  <c:v>60</c:v>
                </c:pt>
                <c:pt idx="14">
                  <c:v>59</c:v>
                </c:pt>
                <c:pt idx="16">
                  <c:v>82</c:v>
                </c:pt>
                <c:pt idx="17">
                  <c:v>75</c:v>
                </c:pt>
                <c:pt idx="19">
                  <c:v>76</c:v>
                </c:pt>
                <c:pt idx="20">
                  <c:v>69</c:v>
                </c:pt>
                <c:pt idx="21">
                  <c:v>64</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no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1-687F-4B58-A44C-83AAE0CCF497}"/>
              </c:ext>
            </c:extLst>
          </c:dPt>
          <c:dPt>
            <c:idx val="1"/>
            <c:invertIfNegative val="0"/>
            <c:bubble3D val="0"/>
            <c:spPr>
              <a:noFill/>
              <a:ln>
                <a:noFill/>
              </a:ln>
              <a:effectLst/>
            </c:spPr>
            <c:extLst>
              <c:ext xmlns:c16="http://schemas.microsoft.com/office/drawing/2014/chart" uri="{C3380CC4-5D6E-409C-BE32-E72D297353CC}">
                <c16:uniqueId val="{00000003-687F-4B58-A44C-83AAE0CCF497}"/>
              </c:ext>
            </c:extLst>
          </c:dPt>
          <c:dPt>
            <c:idx val="3"/>
            <c:invertIfNegative val="0"/>
            <c:bubble3D val="0"/>
            <c:spPr>
              <a:noFill/>
              <a:ln>
                <a:noFill/>
              </a:ln>
              <a:effectLst/>
            </c:spPr>
            <c:extLst>
              <c:ext xmlns:c16="http://schemas.microsoft.com/office/drawing/2014/chart" uri="{C3380CC4-5D6E-409C-BE32-E72D297353CC}">
                <c16:uniqueId val="{00000006-687F-4B58-A44C-83AAE0CCF497}"/>
              </c:ext>
            </c:extLst>
          </c:dPt>
          <c:dPt>
            <c:idx val="4"/>
            <c:invertIfNegative val="0"/>
            <c:bubble3D val="0"/>
            <c:spPr>
              <a:noFill/>
              <a:ln>
                <a:noFill/>
              </a:ln>
              <a:effectLst/>
            </c:spPr>
            <c:extLst>
              <c:ext xmlns:c16="http://schemas.microsoft.com/office/drawing/2014/chart" uri="{C3380CC4-5D6E-409C-BE32-E72D297353CC}">
                <c16:uniqueId val="{00000039-337C-4725-963A-35651EB840C2}"/>
              </c:ext>
            </c:extLst>
          </c:dPt>
          <c:dPt>
            <c:idx val="6"/>
            <c:invertIfNegative val="0"/>
            <c:bubble3D val="0"/>
            <c:spPr>
              <a:noFill/>
              <a:ln>
                <a:noFill/>
              </a:ln>
              <a:effectLst/>
            </c:spPr>
            <c:extLst>
              <c:ext xmlns:c16="http://schemas.microsoft.com/office/drawing/2014/chart" uri="{C3380CC4-5D6E-409C-BE32-E72D297353CC}">
                <c16:uniqueId val="{00000023-179B-4919-B204-5FA2ABFD8566}"/>
              </c:ext>
            </c:extLst>
          </c:dPt>
          <c:dPt>
            <c:idx val="8"/>
            <c:invertIfNegative val="0"/>
            <c:bubble3D val="0"/>
            <c:spPr>
              <a:noFill/>
              <a:ln>
                <a:noFill/>
              </a:ln>
              <a:effectLst/>
            </c:spPr>
            <c:extLst>
              <c:ext xmlns:c16="http://schemas.microsoft.com/office/drawing/2014/chart" uri="{C3380CC4-5D6E-409C-BE32-E72D297353CC}">
                <c16:uniqueId val="{0000000F-687F-4B58-A44C-83AAE0CCF497}"/>
              </c:ext>
            </c:extLst>
          </c:dPt>
          <c:dPt>
            <c:idx val="9"/>
            <c:invertIfNegative val="0"/>
            <c:bubble3D val="0"/>
            <c:spPr>
              <a:noFill/>
              <a:ln>
                <a:noFill/>
              </a:ln>
              <a:effectLst/>
            </c:spPr>
            <c:extLst>
              <c:ext xmlns:c16="http://schemas.microsoft.com/office/drawing/2014/chart" uri="{C3380CC4-5D6E-409C-BE32-E72D297353CC}">
                <c16:uniqueId val="{00000034-6536-4A38-BB20-3B3DADDEBED9}"/>
              </c:ext>
            </c:extLst>
          </c:dPt>
          <c:dPt>
            <c:idx val="11"/>
            <c:invertIfNegative val="0"/>
            <c:bubble3D val="0"/>
            <c:spPr>
              <a:noFill/>
              <a:ln>
                <a:noFill/>
              </a:ln>
              <a:effectLst/>
            </c:spPr>
            <c:extLst>
              <c:ext xmlns:c16="http://schemas.microsoft.com/office/drawing/2014/chart" uri="{C3380CC4-5D6E-409C-BE32-E72D297353CC}">
                <c16:uniqueId val="{00000015-687F-4B58-A44C-83AAE0CCF497}"/>
              </c:ext>
            </c:extLst>
          </c:dPt>
          <c:dPt>
            <c:idx val="12"/>
            <c:invertIfNegative val="0"/>
            <c:bubble3D val="0"/>
            <c:spPr>
              <a:noFill/>
              <a:ln>
                <a:noFill/>
              </a:ln>
              <a:effectLst/>
            </c:spPr>
            <c:extLst>
              <c:ext xmlns:c16="http://schemas.microsoft.com/office/drawing/2014/chart" uri="{C3380CC4-5D6E-409C-BE32-E72D297353CC}">
                <c16:uniqueId val="{00000017-687F-4B58-A44C-83AAE0CCF497}"/>
              </c:ext>
            </c:extLst>
          </c:dPt>
          <c:dPt>
            <c:idx val="13"/>
            <c:invertIfNegative val="0"/>
            <c:bubble3D val="0"/>
            <c:spPr>
              <a:noFill/>
              <a:ln>
                <a:noFill/>
              </a:ln>
              <a:effectLst/>
            </c:spPr>
            <c:extLst>
              <c:ext xmlns:c16="http://schemas.microsoft.com/office/drawing/2014/chart" uri="{C3380CC4-5D6E-409C-BE32-E72D297353CC}">
                <c16:uniqueId val="{0000003A-337C-4725-963A-35651EB840C2}"/>
              </c:ext>
            </c:extLst>
          </c:dPt>
          <c:dPt>
            <c:idx val="14"/>
            <c:invertIfNegative val="0"/>
            <c:bubble3D val="0"/>
            <c:spPr>
              <a:noFill/>
              <a:ln>
                <a:noFill/>
              </a:ln>
              <a:effectLst/>
            </c:spPr>
            <c:extLst>
              <c:ext xmlns:c16="http://schemas.microsoft.com/office/drawing/2014/chart" uri="{C3380CC4-5D6E-409C-BE32-E72D297353CC}">
                <c16:uniqueId val="{00000019-687F-4B58-A44C-83AAE0CCF497}"/>
              </c:ext>
            </c:extLst>
          </c:dPt>
          <c:dPt>
            <c:idx val="16"/>
            <c:invertIfNegative val="0"/>
            <c:bubble3D val="0"/>
            <c:spPr>
              <a:noFill/>
              <a:ln>
                <a:noFill/>
              </a:ln>
              <a:effectLst/>
            </c:spPr>
            <c:extLst>
              <c:ext xmlns:c16="http://schemas.microsoft.com/office/drawing/2014/chart" uri="{C3380CC4-5D6E-409C-BE32-E72D297353CC}">
                <c16:uniqueId val="{0000003B-337C-4725-963A-35651EB840C2}"/>
              </c:ext>
            </c:extLst>
          </c:dPt>
          <c:dPt>
            <c:idx val="17"/>
            <c:invertIfNegative val="0"/>
            <c:bubble3D val="0"/>
            <c:spPr>
              <a:noFill/>
              <a:ln>
                <a:noFill/>
              </a:ln>
              <a:effectLst/>
            </c:spPr>
            <c:extLst>
              <c:ext xmlns:c16="http://schemas.microsoft.com/office/drawing/2014/chart" uri="{C3380CC4-5D6E-409C-BE32-E72D297353CC}">
                <c16:uniqueId val="{00000034-6619-478A-A78F-1B5CB439861F}"/>
              </c:ext>
            </c:extLst>
          </c:dPt>
          <c:dLbls>
            <c:dLbl>
              <c:idx val="5"/>
              <c:delete val="1"/>
              <c:extLst>
                <c:ext xmlns:c15="http://schemas.microsoft.com/office/drawing/2012/chart" uri="{CE6537A1-D6FC-4f65-9D91-7224C49458BB}"/>
                <c:ext xmlns:c16="http://schemas.microsoft.com/office/drawing/2014/chart" uri="{C3380CC4-5D6E-409C-BE32-E72D297353CC}">
                  <c16:uniqueId val="{00000009-687F-4B58-A44C-83AAE0CCF497}"/>
                </c:ext>
              </c:extLst>
            </c:dLbl>
            <c:dLbl>
              <c:idx val="10"/>
              <c:delete val="1"/>
              <c:extLst>
                <c:ext xmlns:c15="http://schemas.microsoft.com/office/drawing/2012/chart" uri="{CE6537A1-D6FC-4f65-9D91-7224C49458BB}"/>
                <c:ext xmlns:c16="http://schemas.microsoft.com/office/drawing/2014/chart" uri="{C3380CC4-5D6E-409C-BE32-E72D297353CC}">
                  <c16:uniqueId val="{00000013-687F-4B58-A44C-83AAE0CCF497}"/>
                </c:ext>
              </c:extLst>
            </c:dLbl>
            <c:dLbl>
              <c:idx val="15"/>
              <c:delete val="1"/>
              <c:extLst>
                <c:ext xmlns:c15="http://schemas.microsoft.com/office/drawing/2012/chart" uri="{CE6537A1-D6FC-4f65-9D91-7224C49458BB}"/>
                <c:ext xmlns:c16="http://schemas.microsoft.com/office/drawing/2014/chart" uri="{C3380CC4-5D6E-409C-BE32-E72D297353CC}">
                  <c16:uniqueId val="{0000001B-687F-4B58-A44C-83AAE0CCF497}"/>
                </c:ext>
              </c:extLst>
            </c:dLbl>
            <c:dLbl>
              <c:idx val="18"/>
              <c:delete val="1"/>
              <c:extLst>
                <c:ext xmlns:c15="http://schemas.microsoft.com/office/drawing/2012/chart" uri="{CE6537A1-D6FC-4f65-9D91-7224C49458BB}"/>
                <c:ext xmlns:c16="http://schemas.microsoft.com/office/drawing/2014/chart" uri="{C3380CC4-5D6E-409C-BE32-E72D297353CC}">
                  <c16:uniqueId val="{00000034-179B-4919-B204-5FA2ABFD856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68D48"/>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South Korea</c:v>
                </c:pt>
                <c:pt idx="2">
                  <c:v>Japan*</c:v>
                </c:pt>
                <c:pt idx="3">
                  <c:v>India</c:v>
                </c:pt>
                <c:pt idx="4">
                  <c:v>Australia</c:v>
                </c:pt>
                <c:pt idx="6">
                  <c:v>Kenya</c:v>
                </c:pt>
                <c:pt idx="7">
                  <c:v>Tanzania</c:v>
                </c:pt>
                <c:pt idx="8">
                  <c:v>Nigeria</c:v>
                </c:pt>
                <c:pt idx="9">
                  <c:v>Senegal</c:v>
                </c:pt>
                <c:pt idx="11">
                  <c:v>Norway</c:v>
                </c:pt>
                <c:pt idx="12">
                  <c:v>Italy</c:v>
                </c:pt>
                <c:pt idx="13">
                  <c:v>United Kingdom</c:v>
                </c:pt>
                <c:pt idx="14">
                  <c:v>Germany</c:v>
                </c:pt>
                <c:pt idx="16">
                  <c:v>Brazil</c:v>
                </c:pt>
                <c:pt idx="17">
                  <c:v>Chile</c:v>
                </c:pt>
                <c:pt idx="19">
                  <c:v>Mexico</c:v>
                </c:pt>
                <c:pt idx="20">
                  <c:v>Canada</c:v>
                </c:pt>
                <c:pt idx="21">
                  <c:v>United States</c:v>
                </c:pt>
              </c:strCache>
            </c:strRef>
          </c:cat>
          <c:val>
            <c:numRef>
              <c:f>Sheet1!$C$2:$C$23</c:f>
              <c:numCache>
                <c:formatCode>General</c:formatCode>
                <c:ptCount val="22"/>
                <c:pt idx="0">
                  <c:v>22</c:v>
                </c:pt>
                <c:pt idx="1">
                  <c:v>27</c:v>
                </c:pt>
                <c:pt idx="2">
                  <c:v>29</c:v>
                </c:pt>
                <c:pt idx="3">
                  <c:v>33</c:v>
                </c:pt>
                <c:pt idx="4">
                  <c:v>36</c:v>
                </c:pt>
                <c:pt idx="5">
                  <c:v>100</c:v>
                </c:pt>
                <c:pt idx="6">
                  <c:v>13</c:v>
                </c:pt>
                <c:pt idx="7">
                  <c:v>18</c:v>
                </c:pt>
                <c:pt idx="8">
                  <c:v>31</c:v>
                </c:pt>
                <c:pt idx="9">
                  <c:v>33</c:v>
                </c:pt>
                <c:pt idx="10">
                  <c:v>100</c:v>
                </c:pt>
                <c:pt idx="11">
                  <c:v>33</c:v>
                </c:pt>
                <c:pt idx="12">
                  <c:v>29</c:v>
                </c:pt>
                <c:pt idx="13">
                  <c:v>40</c:v>
                </c:pt>
                <c:pt idx="14">
                  <c:v>41</c:v>
                </c:pt>
                <c:pt idx="15">
                  <c:v>100</c:v>
                </c:pt>
                <c:pt idx="16">
                  <c:v>18</c:v>
                </c:pt>
                <c:pt idx="17">
                  <c:v>25</c:v>
                </c:pt>
                <c:pt idx="18">
                  <c:v>100</c:v>
                </c:pt>
                <c:pt idx="19">
                  <c:v>24</c:v>
                </c:pt>
                <c:pt idx="20">
                  <c:v>31</c:v>
                </c:pt>
                <c:pt idx="21">
                  <c:v>36</c:v>
                </c:pt>
              </c:numCache>
            </c:numRef>
          </c:val>
          <c:extLst>
            <c:ext xmlns:c16="http://schemas.microsoft.com/office/drawing/2014/chart" uri="{C3380CC4-5D6E-409C-BE32-E72D297353CC}">
              <c16:uniqueId val="{00000001-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chemeClr val="bg2">
                <a:lumMod val="75000"/>
              </a:schemeClr>
            </a:solidFill>
            <a:ln>
              <a:noFill/>
            </a:ln>
            <a:effectLst/>
          </c:spPr>
          <c:invertIfNegative val="0"/>
          <c:dPt>
            <c:idx val="0"/>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0-687F-4B58-A44C-83AAE0CCF497}"/>
              </c:ext>
            </c:extLst>
          </c:dPt>
          <c:dPt>
            <c:idx val="1"/>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2-687F-4B58-A44C-83AAE0CCF497}"/>
              </c:ext>
            </c:extLst>
          </c:dPt>
          <c:dPt>
            <c:idx val="2"/>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4-687F-4B58-A44C-83AAE0CCF497}"/>
              </c:ext>
            </c:extLst>
          </c:dPt>
          <c:dPt>
            <c:idx val="3"/>
            <c:invertIfNegative val="0"/>
            <c:bubble3D val="0"/>
            <c:spPr>
              <a:solidFill>
                <a:schemeClr val="tx2">
                  <a:lumMod val="75000"/>
                  <a:lumOff val="25000"/>
                </a:schemeClr>
              </a:solidFill>
              <a:ln>
                <a:noFill/>
              </a:ln>
              <a:effectLst/>
            </c:spPr>
            <c:extLst>
              <c:ext xmlns:c16="http://schemas.microsoft.com/office/drawing/2014/chart" uri="{C3380CC4-5D6E-409C-BE32-E72D297353CC}">
                <c16:uniqueId val="{00000007-687F-4B58-A44C-83AAE0CCF497}"/>
              </c:ext>
            </c:extLst>
          </c:dPt>
          <c:dPt>
            <c:idx val="4"/>
            <c:invertIfNegative val="0"/>
            <c:bubble3D val="0"/>
            <c:spPr>
              <a:solidFill>
                <a:srgbClr val="31507C"/>
              </a:solidFill>
              <a:ln>
                <a:noFill/>
              </a:ln>
              <a:effectLst/>
            </c:spPr>
            <c:extLst>
              <c:ext xmlns:c16="http://schemas.microsoft.com/office/drawing/2014/chart" uri="{C3380CC4-5D6E-409C-BE32-E72D297353CC}">
                <c16:uniqueId val="{00000039-E96F-4179-9B54-0A3917EF3740}"/>
              </c:ext>
            </c:extLst>
          </c:dPt>
          <c:dPt>
            <c:idx val="6"/>
            <c:invertIfNegative val="0"/>
            <c:bubble3D val="0"/>
            <c:spPr>
              <a:solidFill>
                <a:srgbClr val="C00A3A"/>
              </a:solidFill>
              <a:ln>
                <a:noFill/>
              </a:ln>
              <a:effectLst/>
            </c:spPr>
            <c:extLst>
              <c:ext xmlns:c16="http://schemas.microsoft.com/office/drawing/2014/chart" uri="{C3380CC4-5D6E-409C-BE32-E72D297353CC}">
                <c16:uniqueId val="{0000000A-687F-4B58-A44C-83AAE0CCF497}"/>
              </c:ext>
            </c:extLst>
          </c:dPt>
          <c:dPt>
            <c:idx val="7"/>
            <c:invertIfNegative val="0"/>
            <c:bubble3D val="0"/>
            <c:spPr>
              <a:solidFill>
                <a:srgbClr val="C00A3A"/>
              </a:solidFill>
              <a:ln>
                <a:noFill/>
              </a:ln>
              <a:effectLst/>
            </c:spPr>
            <c:extLst>
              <c:ext xmlns:c16="http://schemas.microsoft.com/office/drawing/2014/chart" uri="{C3380CC4-5D6E-409C-BE32-E72D297353CC}">
                <c16:uniqueId val="{0000000C-687F-4B58-A44C-83AAE0CCF497}"/>
              </c:ext>
            </c:extLst>
          </c:dPt>
          <c:dPt>
            <c:idx val="8"/>
            <c:invertIfNegative val="0"/>
            <c:bubble3D val="0"/>
            <c:spPr>
              <a:solidFill>
                <a:srgbClr val="C00A3A"/>
              </a:solidFill>
              <a:ln>
                <a:noFill/>
              </a:ln>
              <a:effectLst/>
            </c:spPr>
            <c:extLst>
              <c:ext xmlns:c16="http://schemas.microsoft.com/office/drawing/2014/chart" uri="{C3380CC4-5D6E-409C-BE32-E72D297353CC}">
                <c16:uniqueId val="{0000000E-687F-4B58-A44C-83AAE0CCF497}"/>
              </c:ext>
            </c:extLst>
          </c:dPt>
          <c:dPt>
            <c:idx val="9"/>
            <c:invertIfNegative val="0"/>
            <c:bubble3D val="0"/>
            <c:spPr>
              <a:solidFill>
                <a:srgbClr val="C00A3A"/>
              </a:solidFill>
              <a:ln>
                <a:noFill/>
              </a:ln>
              <a:effectLst/>
            </c:spPr>
            <c:extLst>
              <c:ext xmlns:c16="http://schemas.microsoft.com/office/drawing/2014/chart" uri="{C3380CC4-5D6E-409C-BE32-E72D297353CC}">
                <c16:uniqueId val="{00000011-15D2-4EB8-BC29-1D7E8F456E5B}"/>
              </c:ext>
            </c:extLst>
          </c:dPt>
          <c:dPt>
            <c:idx val="11"/>
            <c:invertIfNegative val="0"/>
            <c:bubble3D val="0"/>
            <c:spPr>
              <a:solidFill>
                <a:srgbClr val="008FA1"/>
              </a:solidFill>
              <a:ln>
                <a:noFill/>
              </a:ln>
              <a:effectLst/>
            </c:spPr>
            <c:extLst>
              <c:ext xmlns:c16="http://schemas.microsoft.com/office/drawing/2014/chart" uri="{C3380CC4-5D6E-409C-BE32-E72D297353CC}">
                <c16:uniqueId val="{00000014-687F-4B58-A44C-83AAE0CCF497}"/>
              </c:ext>
            </c:extLst>
          </c:dPt>
          <c:dPt>
            <c:idx val="12"/>
            <c:invertIfNegative val="0"/>
            <c:bubble3D val="0"/>
            <c:spPr>
              <a:solidFill>
                <a:srgbClr val="008FA1"/>
              </a:solidFill>
              <a:ln>
                <a:noFill/>
              </a:ln>
              <a:effectLst/>
            </c:spPr>
            <c:extLst>
              <c:ext xmlns:c16="http://schemas.microsoft.com/office/drawing/2014/chart" uri="{C3380CC4-5D6E-409C-BE32-E72D297353CC}">
                <c16:uniqueId val="{00000016-687F-4B58-A44C-83AAE0CCF497}"/>
              </c:ext>
            </c:extLst>
          </c:dPt>
          <c:dPt>
            <c:idx val="13"/>
            <c:invertIfNegative val="0"/>
            <c:bubble3D val="0"/>
            <c:spPr>
              <a:solidFill>
                <a:srgbClr val="008FA1"/>
              </a:solidFill>
              <a:ln>
                <a:noFill/>
              </a:ln>
              <a:effectLst/>
            </c:spPr>
            <c:extLst>
              <c:ext xmlns:c16="http://schemas.microsoft.com/office/drawing/2014/chart" uri="{C3380CC4-5D6E-409C-BE32-E72D297353CC}">
                <c16:uniqueId val="{00000017-76C0-45BA-8F69-2E7A5C90281E}"/>
              </c:ext>
            </c:extLst>
          </c:dPt>
          <c:dPt>
            <c:idx val="14"/>
            <c:invertIfNegative val="0"/>
            <c:bubble3D val="0"/>
            <c:spPr>
              <a:solidFill>
                <a:srgbClr val="008FA1"/>
              </a:solidFill>
              <a:ln>
                <a:noFill/>
              </a:ln>
              <a:effectLst/>
            </c:spPr>
            <c:extLst>
              <c:ext xmlns:c16="http://schemas.microsoft.com/office/drawing/2014/chart" uri="{C3380CC4-5D6E-409C-BE32-E72D297353CC}">
                <c16:uniqueId val="{00000019-15D2-4EB8-BC29-1D7E8F456E5B}"/>
              </c:ext>
            </c:extLst>
          </c:dPt>
          <c:dPt>
            <c:idx val="16"/>
            <c:invertIfNegative val="0"/>
            <c:bubble3D val="0"/>
            <c:spPr>
              <a:solidFill>
                <a:srgbClr val="8A0168"/>
              </a:solidFill>
              <a:ln>
                <a:noFill/>
              </a:ln>
              <a:effectLst/>
            </c:spPr>
            <c:extLst>
              <c:ext xmlns:c16="http://schemas.microsoft.com/office/drawing/2014/chart" uri="{C3380CC4-5D6E-409C-BE32-E72D297353CC}">
                <c16:uniqueId val="{0000001B-76C0-45BA-8F69-2E7A5C90281E}"/>
              </c:ext>
            </c:extLst>
          </c:dPt>
          <c:dPt>
            <c:idx val="17"/>
            <c:invertIfNegative val="0"/>
            <c:bubble3D val="0"/>
            <c:spPr>
              <a:solidFill>
                <a:srgbClr val="8A0168"/>
              </a:solidFill>
              <a:ln>
                <a:noFill/>
              </a:ln>
              <a:effectLst/>
            </c:spPr>
            <c:extLst>
              <c:ext xmlns:c16="http://schemas.microsoft.com/office/drawing/2014/chart" uri="{C3380CC4-5D6E-409C-BE32-E72D297353CC}">
                <c16:uniqueId val="{0000001D-15D2-4EB8-BC29-1D7E8F456E5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China</c:v>
                </c:pt>
                <c:pt idx="2">
                  <c:v>South Korea</c:v>
                </c:pt>
                <c:pt idx="3">
                  <c:v>Australia</c:v>
                </c:pt>
                <c:pt idx="4">
                  <c:v>Japan*</c:v>
                </c:pt>
                <c:pt idx="6">
                  <c:v>Tanzania</c:v>
                </c:pt>
                <c:pt idx="7">
                  <c:v>Kenya</c:v>
                </c:pt>
                <c:pt idx="8">
                  <c:v>Nigeria</c:v>
                </c:pt>
                <c:pt idx="9">
                  <c:v>Senegal</c:v>
                </c:pt>
                <c:pt idx="11">
                  <c:v>Italy</c:v>
                </c:pt>
                <c:pt idx="12">
                  <c:v>United Kingdom</c:v>
                </c:pt>
                <c:pt idx="13">
                  <c:v>Norway</c:v>
                </c:pt>
                <c:pt idx="14">
                  <c:v>Germany</c:v>
                </c:pt>
                <c:pt idx="16">
                  <c:v>Brazil</c:v>
                </c:pt>
                <c:pt idx="17">
                  <c:v>Chile</c:v>
                </c:pt>
                <c:pt idx="19">
                  <c:v>Canada</c:v>
                </c:pt>
                <c:pt idx="20">
                  <c:v>United States</c:v>
                </c:pt>
                <c:pt idx="21">
                  <c:v>Mexico</c:v>
                </c:pt>
              </c:strCache>
            </c:strRef>
          </c:cat>
          <c:val>
            <c:numRef>
              <c:f>Sheet1!$B$2:$B$23</c:f>
              <c:numCache>
                <c:formatCode>General</c:formatCode>
                <c:ptCount val="22"/>
                <c:pt idx="0">
                  <c:v>45</c:v>
                </c:pt>
                <c:pt idx="1">
                  <c:v>42</c:v>
                </c:pt>
                <c:pt idx="2">
                  <c:v>36</c:v>
                </c:pt>
                <c:pt idx="3">
                  <c:v>29</c:v>
                </c:pt>
                <c:pt idx="4">
                  <c:v>14</c:v>
                </c:pt>
                <c:pt idx="6">
                  <c:v>49</c:v>
                </c:pt>
                <c:pt idx="7">
                  <c:v>48</c:v>
                </c:pt>
                <c:pt idx="8">
                  <c:v>45</c:v>
                </c:pt>
                <c:pt idx="9">
                  <c:v>36</c:v>
                </c:pt>
                <c:pt idx="11">
                  <c:v>39</c:v>
                </c:pt>
                <c:pt idx="12">
                  <c:v>27</c:v>
                </c:pt>
                <c:pt idx="13">
                  <c:v>26</c:v>
                </c:pt>
                <c:pt idx="14">
                  <c:v>18</c:v>
                </c:pt>
                <c:pt idx="16">
                  <c:v>48</c:v>
                </c:pt>
                <c:pt idx="17">
                  <c:v>35</c:v>
                </c:pt>
                <c:pt idx="19">
                  <c:v>38</c:v>
                </c:pt>
                <c:pt idx="20">
                  <c:v>32</c:v>
                </c:pt>
                <c:pt idx="21">
                  <c:v>31</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chemeClr val="bg2">
                <a:lumMod val="40000"/>
                <a:lumOff val="60000"/>
              </a:schemeClr>
            </a:solidFill>
            <a:ln>
              <a:noFill/>
            </a:ln>
            <a:effectLst/>
          </c:spPr>
          <c:invertIfNegative val="0"/>
          <c:dPt>
            <c:idx val="0"/>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1-687F-4B58-A44C-83AAE0CCF497}"/>
              </c:ext>
            </c:extLst>
          </c:dPt>
          <c:dPt>
            <c:idx val="1"/>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3-687F-4B58-A44C-83AAE0CCF497}"/>
              </c:ext>
            </c:extLst>
          </c:dPt>
          <c:dPt>
            <c:idx val="2"/>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5-687F-4B58-A44C-83AAE0CCF497}"/>
              </c:ext>
            </c:extLst>
          </c:dPt>
          <c:dPt>
            <c:idx val="3"/>
            <c:invertIfNegative val="0"/>
            <c:bubble3D val="0"/>
            <c:spPr>
              <a:solidFill>
                <a:schemeClr val="tx2">
                  <a:lumMod val="25000"/>
                  <a:lumOff val="75000"/>
                </a:schemeClr>
              </a:solidFill>
              <a:ln>
                <a:noFill/>
              </a:ln>
              <a:effectLst/>
            </c:spPr>
            <c:extLst>
              <c:ext xmlns:c16="http://schemas.microsoft.com/office/drawing/2014/chart" uri="{C3380CC4-5D6E-409C-BE32-E72D297353CC}">
                <c16:uniqueId val="{00000006-687F-4B58-A44C-83AAE0CCF497}"/>
              </c:ext>
            </c:extLst>
          </c:dPt>
          <c:dPt>
            <c:idx val="4"/>
            <c:invertIfNegative val="0"/>
            <c:bubble3D val="0"/>
            <c:spPr>
              <a:solidFill>
                <a:srgbClr val="AEC3DF"/>
              </a:solidFill>
              <a:ln>
                <a:noFill/>
              </a:ln>
              <a:effectLst/>
            </c:spPr>
            <c:extLst>
              <c:ext xmlns:c16="http://schemas.microsoft.com/office/drawing/2014/chart" uri="{C3380CC4-5D6E-409C-BE32-E72D297353CC}">
                <c16:uniqueId val="{0000003A-E96F-4179-9B54-0A3917EF3740}"/>
              </c:ext>
            </c:extLst>
          </c:dPt>
          <c:dPt>
            <c:idx val="6"/>
            <c:invertIfNegative val="0"/>
            <c:bubble3D val="0"/>
            <c:spPr>
              <a:solidFill>
                <a:srgbClr val="FAA4BB"/>
              </a:solidFill>
              <a:ln>
                <a:noFill/>
              </a:ln>
              <a:effectLst/>
            </c:spPr>
            <c:extLst>
              <c:ext xmlns:c16="http://schemas.microsoft.com/office/drawing/2014/chart" uri="{C3380CC4-5D6E-409C-BE32-E72D297353CC}">
                <c16:uniqueId val="{0000000B-687F-4B58-A44C-83AAE0CCF497}"/>
              </c:ext>
            </c:extLst>
          </c:dPt>
          <c:dPt>
            <c:idx val="7"/>
            <c:invertIfNegative val="0"/>
            <c:bubble3D val="0"/>
            <c:spPr>
              <a:solidFill>
                <a:srgbClr val="FAA4BB"/>
              </a:solidFill>
              <a:ln>
                <a:noFill/>
              </a:ln>
              <a:effectLst/>
            </c:spPr>
            <c:extLst>
              <c:ext xmlns:c16="http://schemas.microsoft.com/office/drawing/2014/chart" uri="{C3380CC4-5D6E-409C-BE32-E72D297353CC}">
                <c16:uniqueId val="{0000000D-687F-4B58-A44C-83AAE0CCF497}"/>
              </c:ext>
            </c:extLst>
          </c:dPt>
          <c:dPt>
            <c:idx val="8"/>
            <c:invertIfNegative val="0"/>
            <c:bubble3D val="0"/>
            <c:spPr>
              <a:solidFill>
                <a:srgbClr val="FAA4BB"/>
              </a:solidFill>
              <a:ln>
                <a:noFill/>
              </a:ln>
              <a:effectLst/>
            </c:spPr>
            <c:extLst>
              <c:ext xmlns:c16="http://schemas.microsoft.com/office/drawing/2014/chart" uri="{C3380CC4-5D6E-409C-BE32-E72D297353CC}">
                <c16:uniqueId val="{0000000F-687F-4B58-A44C-83AAE0CCF497}"/>
              </c:ext>
            </c:extLst>
          </c:dPt>
          <c:dPt>
            <c:idx val="9"/>
            <c:invertIfNegative val="0"/>
            <c:bubble3D val="0"/>
            <c:spPr>
              <a:solidFill>
                <a:srgbClr val="FAA4BB"/>
              </a:solidFill>
              <a:ln>
                <a:noFill/>
              </a:ln>
              <a:effectLst/>
            </c:spPr>
            <c:extLst>
              <c:ext xmlns:c16="http://schemas.microsoft.com/office/drawing/2014/chart" uri="{C3380CC4-5D6E-409C-BE32-E72D297353CC}">
                <c16:uniqueId val="{0000002F-15D2-4EB8-BC29-1D7E8F456E5B}"/>
              </c:ext>
            </c:extLst>
          </c:dPt>
          <c:dPt>
            <c:idx val="11"/>
            <c:invertIfNegative val="0"/>
            <c:bubble3D val="0"/>
            <c:spPr>
              <a:solidFill>
                <a:srgbClr val="DDFBFF"/>
              </a:solidFill>
              <a:ln>
                <a:noFill/>
              </a:ln>
              <a:effectLst/>
            </c:spPr>
            <c:extLst>
              <c:ext xmlns:c16="http://schemas.microsoft.com/office/drawing/2014/chart" uri="{C3380CC4-5D6E-409C-BE32-E72D297353CC}">
                <c16:uniqueId val="{00000015-687F-4B58-A44C-83AAE0CCF497}"/>
              </c:ext>
            </c:extLst>
          </c:dPt>
          <c:dPt>
            <c:idx val="12"/>
            <c:invertIfNegative val="0"/>
            <c:bubble3D val="0"/>
            <c:spPr>
              <a:solidFill>
                <a:srgbClr val="DDFBFF"/>
              </a:solidFill>
              <a:ln>
                <a:noFill/>
              </a:ln>
              <a:effectLst/>
            </c:spPr>
            <c:extLst>
              <c:ext xmlns:c16="http://schemas.microsoft.com/office/drawing/2014/chart" uri="{C3380CC4-5D6E-409C-BE32-E72D297353CC}">
                <c16:uniqueId val="{00000017-687F-4B58-A44C-83AAE0CCF497}"/>
              </c:ext>
            </c:extLst>
          </c:dPt>
          <c:dPt>
            <c:idx val="13"/>
            <c:invertIfNegative val="0"/>
            <c:bubble3D val="0"/>
            <c:spPr>
              <a:solidFill>
                <a:srgbClr val="DDFBFF"/>
              </a:solidFill>
              <a:ln>
                <a:noFill/>
              </a:ln>
              <a:effectLst/>
            </c:spPr>
            <c:extLst>
              <c:ext xmlns:c16="http://schemas.microsoft.com/office/drawing/2014/chart" uri="{C3380CC4-5D6E-409C-BE32-E72D297353CC}">
                <c16:uniqueId val="{00000033-76C0-45BA-8F69-2E7A5C90281E}"/>
              </c:ext>
            </c:extLst>
          </c:dPt>
          <c:dPt>
            <c:idx val="14"/>
            <c:invertIfNegative val="0"/>
            <c:bubble3D val="0"/>
            <c:spPr>
              <a:solidFill>
                <a:srgbClr val="DDFBFF"/>
              </a:solidFill>
              <a:ln>
                <a:noFill/>
              </a:ln>
              <a:effectLst/>
            </c:spPr>
            <c:extLst>
              <c:ext xmlns:c16="http://schemas.microsoft.com/office/drawing/2014/chart" uri="{C3380CC4-5D6E-409C-BE32-E72D297353CC}">
                <c16:uniqueId val="{00000037-15D2-4EB8-BC29-1D7E8F456E5B}"/>
              </c:ext>
            </c:extLst>
          </c:dPt>
          <c:dPt>
            <c:idx val="16"/>
            <c:invertIfNegative val="0"/>
            <c:bubble3D val="0"/>
            <c:spPr>
              <a:solidFill>
                <a:srgbClr val="FFCDF3"/>
              </a:solidFill>
              <a:ln>
                <a:noFill/>
              </a:ln>
              <a:effectLst/>
            </c:spPr>
            <c:extLst>
              <c:ext xmlns:c16="http://schemas.microsoft.com/office/drawing/2014/chart" uri="{C3380CC4-5D6E-409C-BE32-E72D297353CC}">
                <c16:uniqueId val="{00000037-76C0-45BA-8F69-2E7A5C90281E}"/>
              </c:ext>
            </c:extLst>
          </c:dPt>
          <c:dPt>
            <c:idx val="17"/>
            <c:invertIfNegative val="0"/>
            <c:bubble3D val="0"/>
            <c:spPr>
              <a:solidFill>
                <a:srgbClr val="FFCDF3"/>
              </a:solidFill>
              <a:ln>
                <a:noFill/>
              </a:ln>
              <a:effectLst/>
            </c:spPr>
            <c:extLst>
              <c:ext xmlns:c16="http://schemas.microsoft.com/office/drawing/2014/chart" uri="{C3380CC4-5D6E-409C-BE32-E72D297353CC}">
                <c16:uniqueId val="{0000003B-15D2-4EB8-BC29-1D7E8F456E5B}"/>
              </c:ext>
            </c:extLst>
          </c:dPt>
          <c:cat>
            <c:strRef>
              <c:f>Sheet1!$A$2:$A$23</c:f>
              <c:strCache>
                <c:ptCount val="22"/>
                <c:pt idx="0">
                  <c:v>India</c:v>
                </c:pt>
                <c:pt idx="1">
                  <c:v>China</c:v>
                </c:pt>
                <c:pt idx="2">
                  <c:v>South Korea</c:v>
                </c:pt>
                <c:pt idx="3">
                  <c:v>Australia</c:v>
                </c:pt>
                <c:pt idx="4">
                  <c:v>Japan*</c:v>
                </c:pt>
                <c:pt idx="6">
                  <c:v>Tanzania</c:v>
                </c:pt>
                <c:pt idx="7">
                  <c:v>Kenya</c:v>
                </c:pt>
                <c:pt idx="8">
                  <c:v>Nigeria</c:v>
                </c:pt>
                <c:pt idx="9">
                  <c:v>Senegal</c:v>
                </c:pt>
                <c:pt idx="11">
                  <c:v>Italy</c:v>
                </c:pt>
                <c:pt idx="12">
                  <c:v>United Kingdom</c:v>
                </c:pt>
                <c:pt idx="13">
                  <c:v>Norway</c:v>
                </c:pt>
                <c:pt idx="14">
                  <c:v>Germany</c:v>
                </c:pt>
                <c:pt idx="16">
                  <c:v>Brazil</c:v>
                </c:pt>
                <c:pt idx="17">
                  <c:v>Chile</c:v>
                </c:pt>
                <c:pt idx="19">
                  <c:v>Canada</c:v>
                </c:pt>
                <c:pt idx="20">
                  <c:v>United States</c:v>
                </c:pt>
                <c:pt idx="21">
                  <c:v>Mexico</c:v>
                </c:pt>
              </c:strCache>
            </c:strRef>
          </c:cat>
          <c:val>
            <c:numRef>
              <c:f>Sheet1!$C$2:$C$23</c:f>
              <c:numCache>
                <c:formatCode>General</c:formatCode>
                <c:ptCount val="22"/>
                <c:pt idx="0">
                  <c:v>34</c:v>
                </c:pt>
                <c:pt idx="1">
                  <c:v>49</c:v>
                </c:pt>
                <c:pt idx="2">
                  <c:v>56</c:v>
                </c:pt>
                <c:pt idx="3">
                  <c:v>51</c:v>
                </c:pt>
                <c:pt idx="4">
                  <c:v>71</c:v>
                </c:pt>
                <c:pt idx="6">
                  <c:v>34</c:v>
                </c:pt>
                <c:pt idx="7">
                  <c:v>37</c:v>
                </c:pt>
                <c:pt idx="8">
                  <c:v>27</c:v>
                </c:pt>
                <c:pt idx="9">
                  <c:v>39</c:v>
                </c:pt>
                <c:pt idx="11">
                  <c:v>42</c:v>
                </c:pt>
                <c:pt idx="12">
                  <c:v>56</c:v>
                </c:pt>
                <c:pt idx="13">
                  <c:v>49</c:v>
                </c:pt>
                <c:pt idx="14">
                  <c:v>53</c:v>
                </c:pt>
                <c:pt idx="16">
                  <c:v>39</c:v>
                </c:pt>
                <c:pt idx="17">
                  <c:v>45</c:v>
                </c:pt>
                <c:pt idx="19">
                  <c:v>48</c:v>
                </c:pt>
                <c:pt idx="20">
                  <c:v>43</c:v>
                </c:pt>
                <c:pt idx="21">
                  <c:v>49</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India</c:v>
                </c:pt>
                <c:pt idx="1">
                  <c:v>China</c:v>
                </c:pt>
                <c:pt idx="2">
                  <c:v>South Korea</c:v>
                </c:pt>
                <c:pt idx="3">
                  <c:v>Australia</c:v>
                </c:pt>
                <c:pt idx="4">
                  <c:v>Japan*</c:v>
                </c:pt>
                <c:pt idx="6">
                  <c:v>Tanzania</c:v>
                </c:pt>
                <c:pt idx="7">
                  <c:v>Kenya</c:v>
                </c:pt>
                <c:pt idx="8">
                  <c:v>Nigeria</c:v>
                </c:pt>
                <c:pt idx="9">
                  <c:v>Senegal</c:v>
                </c:pt>
                <c:pt idx="11">
                  <c:v>Italy</c:v>
                </c:pt>
                <c:pt idx="12">
                  <c:v>United Kingdom</c:v>
                </c:pt>
                <c:pt idx="13">
                  <c:v>Norway</c:v>
                </c:pt>
                <c:pt idx="14">
                  <c:v>Germany</c:v>
                </c:pt>
                <c:pt idx="16">
                  <c:v>Brazil</c:v>
                </c:pt>
                <c:pt idx="17">
                  <c:v>Chile</c:v>
                </c:pt>
                <c:pt idx="19">
                  <c:v>Canada</c:v>
                </c:pt>
                <c:pt idx="20">
                  <c:v>United States</c:v>
                </c:pt>
                <c:pt idx="21">
                  <c:v>Mexico</c:v>
                </c:pt>
              </c:strCache>
            </c:strRef>
          </c:cat>
          <c:val>
            <c:numRef>
              <c:f>Sheet1!$D$2:$D$23</c:f>
              <c:numCache>
                <c:formatCode>General</c:formatCode>
                <c:ptCount val="22"/>
                <c:pt idx="0">
                  <c:v>79</c:v>
                </c:pt>
                <c:pt idx="1">
                  <c:v>91</c:v>
                </c:pt>
                <c:pt idx="2">
                  <c:v>92</c:v>
                </c:pt>
                <c:pt idx="3">
                  <c:v>80</c:v>
                </c:pt>
                <c:pt idx="4">
                  <c:v>85</c:v>
                </c:pt>
                <c:pt idx="6">
                  <c:v>83</c:v>
                </c:pt>
                <c:pt idx="7">
                  <c:v>85</c:v>
                </c:pt>
                <c:pt idx="8">
                  <c:v>72</c:v>
                </c:pt>
                <c:pt idx="9">
                  <c:v>75</c:v>
                </c:pt>
                <c:pt idx="11">
                  <c:v>81</c:v>
                </c:pt>
                <c:pt idx="12">
                  <c:v>83</c:v>
                </c:pt>
                <c:pt idx="13">
                  <c:v>75</c:v>
                </c:pt>
                <c:pt idx="14">
                  <c:v>71</c:v>
                </c:pt>
                <c:pt idx="16">
                  <c:v>87</c:v>
                </c:pt>
                <c:pt idx="17">
                  <c:v>80</c:v>
                </c:pt>
                <c:pt idx="19">
                  <c:v>86</c:v>
                </c:pt>
                <c:pt idx="20">
                  <c:v>75</c:v>
                </c:pt>
                <c:pt idx="21">
                  <c:v>80</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0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3623188405797E-2"/>
          <c:y val="0.24564174159081179"/>
          <c:w val="0.97449275362318843"/>
          <c:h val="0.75435825840918824"/>
        </c:manualLayout>
      </c:layout>
      <c:barChart>
        <c:barDir val="col"/>
        <c:grouping val="clustered"/>
        <c:varyColors val="0"/>
        <c:ser>
          <c:idx val="0"/>
          <c:order val="0"/>
          <c:tx>
            <c:strRef>
              <c:f>Sheet1!$B$1</c:f>
              <c:strCache>
                <c:ptCount val="1"/>
                <c:pt idx="0">
                  <c:v>Series 1</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F08B-44AF-9BEB-DA60F6423761}"/>
              </c:ext>
            </c:extLst>
          </c:dPt>
          <c:dPt>
            <c:idx val="2"/>
            <c:invertIfNegative val="0"/>
            <c:bubble3D val="0"/>
            <c:spPr>
              <a:solidFill>
                <a:srgbClr val="17C98A"/>
              </a:solidFill>
              <a:ln>
                <a:noFill/>
              </a:ln>
              <a:effectLst/>
            </c:spPr>
            <c:extLst>
              <c:ext xmlns:c16="http://schemas.microsoft.com/office/drawing/2014/chart" uri="{C3380CC4-5D6E-409C-BE32-E72D297353CC}">
                <c16:uniqueId val="{00000007-8802-4334-BF7F-AE4654DC37FA}"/>
              </c:ext>
            </c:extLst>
          </c:dPt>
          <c:dPt>
            <c:idx val="3"/>
            <c:invertIfNegative val="0"/>
            <c:bubble3D val="0"/>
            <c:spPr>
              <a:solidFill>
                <a:srgbClr val="17C98A"/>
              </a:solidFill>
              <a:ln>
                <a:noFill/>
              </a:ln>
              <a:effectLst/>
            </c:spPr>
            <c:extLst>
              <c:ext xmlns:c16="http://schemas.microsoft.com/office/drawing/2014/chart" uri="{C3380CC4-5D6E-409C-BE32-E72D297353CC}">
                <c16:uniqueId val="{00000000-B751-4B1E-854A-0638C7D675B2}"/>
              </c:ext>
            </c:extLst>
          </c:dPt>
          <c:dPt>
            <c:idx val="4"/>
            <c:invertIfNegative val="0"/>
            <c:bubble3D val="0"/>
            <c:spPr>
              <a:solidFill>
                <a:srgbClr val="17C98A"/>
              </a:solidFill>
              <a:ln>
                <a:noFill/>
              </a:ln>
              <a:effectLst/>
            </c:spPr>
            <c:extLst>
              <c:ext xmlns:c16="http://schemas.microsoft.com/office/drawing/2014/chart" uri="{C3380CC4-5D6E-409C-BE32-E72D297353CC}">
                <c16:uniqueId val="{00000007-D64C-413E-8032-80854C3DB5F8}"/>
              </c:ext>
            </c:extLst>
          </c:dPt>
          <c:dPt>
            <c:idx val="7"/>
            <c:invertIfNegative val="0"/>
            <c:bubble3D val="0"/>
            <c:spPr>
              <a:solidFill>
                <a:srgbClr val="A6A6A6"/>
              </a:solidFill>
              <a:ln>
                <a:noFill/>
              </a:ln>
              <a:effectLst/>
            </c:spPr>
            <c:extLst>
              <c:ext xmlns:c16="http://schemas.microsoft.com/office/drawing/2014/chart" uri="{C3380CC4-5D6E-409C-BE32-E72D297353CC}">
                <c16:uniqueId val="{00000005-8802-4334-BF7F-AE4654DC37FA}"/>
              </c:ext>
            </c:extLst>
          </c:dPt>
          <c:dPt>
            <c:idx val="8"/>
            <c:invertIfNegative val="0"/>
            <c:bubble3D val="0"/>
            <c:spPr>
              <a:solidFill>
                <a:srgbClr val="A6A6A6"/>
              </a:solidFill>
              <a:ln>
                <a:noFill/>
              </a:ln>
              <a:effectLst/>
            </c:spPr>
            <c:extLst>
              <c:ext xmlns:c16="http://schemas.microsoft.com/office/drawing/2014/chart" uri="{C3380CC4-5D6E-409C-BE32-E72D297353CC}">
                <c16:uniqueId val="{00000004-8802-4334-BF7F-AE4654DC37FA}"/>
              </c:ext>
            </c:extLst>
          </c:dPt>
          <c:dPt>
            <c:idx val="9"/>
            <c:invertIfNegative val="0"/>
            <c:bubble3D val="0"/>
            <c:spPr>
              <a:solidFill>
                <a:srgbClr val="17C98A"/>
              </a:solidFill>
              <a:ln>
                <a:noFill/>
              </a:ln>
              <a:effectLst/>
            </c:spPr>
            <c:extLst>
              <c:ext xmlns:c16="http://schemas.microsoft.com/office/drawing/2014/chart" uri="{C3380CC4-5D6E-409C-BE32-E72D297353CC}">
                <c16:uniqueId val="{0000000D-D64C-413E-8032-80854C3DB5F8}"/>
              </c:ext>
            </c:extLst>
          </c:dPt>
          <c:dPt>
            <c:idx val="11"/>
            <c:invertIfNegative val="0"/>
            <c:bubble3D val="0"/>
            <c:spPr>
              <a:solidFill>
                <a:srgbClr val="A6A6A6"/>
              </a:solidFill>
              <a:ln>
                <a:noFill/>
              </a:ln>
              <a:effectLst/>
            </c:spPr>
            <c:extLst>
              <c:ext xmlns:c16="http://schemas.microsoft.com/office/drawing/2014/chart" uri="{C3380CC4-5D6E-409C-BE32-E72D297353CC}">
                <c16:uniqueId val="{0000000F-D64C-413E-8032-80854C3DB5F8}"/>
              </c:ext>
            </c:extLst>
          </c:dPt>
          <c:dPt>
            <c:idx val="13"/>
            <c:invertIfNegative val="0"/>
            <c:bubble3D val="0"/>
            <c:spPr>
              <a:solidFill>
                <a:srgbClr val="A6A6A6"/>
              </a:solidFill>
              <a:ln>
                <a:noFill/>
              </a:ln>
              <a:effectLst/>
            </c:spPr>
            <c:extLst>
              <c:ext xmlns:c16="http://schemas.microsoft.com/office/drawing/2014/chart" uri="{C3380CC4-5D6E-409C-BE32-E72D297353CC}">
                <c16:uniqueId val="{00000013-6470-419E-ABD9-8409A93A7293}"/>
              </c:ext>
            </c:extLst>
          </c:dPt>
          <c:dPt>
            <c:idx val="14"/>
            <c:invertIfNegative val="0"/>
            <c:bubble3D val="0"/>
            <c:spPr>
              <a:solidFill>
                <a:srgbClr val="A6A6A6"/>
              </a:solidFill>
              <a:ln>
                <a:noFill/>
              </a:ln>
              <a:effectLst/>
            </c:spPr>
            <c:extLst>
              <c:ext xmlns:c16="http://schemas.microsoft.com/office/drawing/2014/chart" uri="{C3380CC4-5D6E-409C-BE32-E72D297353CC}">
                <c16:uniqueId val="{00000013-D64C-413E-8032-80854C3DB5F8}"/>
              </c:ext>
            </c:extLst>
          </c:dPt>
          <c:dPt>
            <c:idx val="16"/>
            <c:invertIfNegative val="0"/>
            <c:bubble3D val="0"/>
            <c:spPr>
              <a:solidFill>
                <a:srgbClr val="A6A6A6"/>
              </a:solidFill>
              <a:ln>
                <a:noFill/>
              </a:ln>
              <a:effectLst/>
            </c:spPr>
            <c:extLst>
              <c:ext xmlns:c16="http://schemas.microsoft.com/office/drawing/2014/chart" uri="{C3380CC4-5D6E-409C-BE32-E72D297353CC}">
                <c16:uniqueId val="{00000002-8802-4334-BF7F-AE4654DC37FA}"/>
              </c:ext>
            </c:extLst>
          </c:dPt>
          <c:dPt>
            <c:idx val="17"/>
            <c:invertIfNegative val="0"/>
            <c:bubble3D val="0"/>
            <c:spPr>
              <a:solidFill>
                <a:srgbClr val="17C98A"/>
              </a:solidFill>
              <a:ln>
                <a:noFill/>
              </a:ln>
              <a:effectLst/>
            </c:spPr>
            <c:extLst>
              <c:ext xmlns:c16="http://schemas.microsoft.com/office/drawing/2014/chart" uri="{C3380CC4-5D6E-409C-BE32-E72D297353CC}">
                <c16:uniqueId val="{00000019-6470-419E-ABD9-8409A93A7293}"/>
              </c:ext>
            </c:extLst>
          </c:dPt>
          <c:dPt>
            <c:idx val="18"/>
            <c:invertIfNegative val="0"/>
            <c:bubble3D val="0"/>
            <c:spPr>
              <a:solidFill>
                <a:srgbClr val="A6A6A6"/>
              </a:solidFill>
              <a:ln>
                <a:noFill/>
              </a:ln>
              <a:effectLst/>
            </c:spPr>
            <c:extLst>
              <c:ext xmlns:c16="http://schemas.microsoft.com/office/drawing/2014/chart" uri="{C3380CC4-5D6E-409C-BE32-E72D297353CC}">
                <c16:uniqueId val="{00000019-D64C-413E-8032-80854C3DB5F8}"/>
              </c:ext>
            </c:extLst>
          </c:dPt>
          <c:dLbls>
            <c:dLbl>
              <c:idx val="0"/>
              <c:tx>
                <c:rich>
                  <a:bodyPr/>
                  <a:lstStyle/>
                  <a:p>
                    <a:r>
                      <a:rPr lang="en-US" dirty="0"/>
                      <a:t>+</a:t>
                    </a:r>
                    <a:fld id="{839E8955-405A-420C-964C-C623235E8AF0}"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8B-44AF-9BEB-DA60F6423761}"/>
                </c:ext>
              </c:extLst>
            </c:dLbl>
            <c:dLbl>
              <c:idx val="4"/>
              <c:tx>
                <c:rich>
                  <a:bodyPr/>
                  <a:lstStyle/>
                  <a:p>
                    <a:fld id="{846BC63F-2262-4691-8500-D311D8A0A12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4C-413E-8032-80854C3DB5F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Australia</c:v>
                </c:pt>
                <c:pt idx="1">
                  <c:v>Japan* </c:v>
                </c:pt>
                <c:pt idx="2">
                  <c:v>India</c:v>
                </c:pt>
                <c:pt idx="3">
                  <c:v>China</c:v>
                </c:pt>
                <c:pt idx="4">
                  <c:v>South Korea</c:v>
                </c:pt>
                <c:pt idx="6">
                  <c:v>Nigeria</c:v>
                </c:pt>
                <c:pt idx="7">
                  <c:v>Kenya</c:v>
                </c:pt>
                <c:pt idx="8">
                  <c:v>Tanzania</c:v>
                </c:pt>
                <c:pt idx="9">
                  <c:v>Senegal</c:v>
                </c:pt>
                <c:pt idx="11">
                  <c:v>Germany</c:v>
                </c:pt>
                <c:pt idx="12">
                  <c:v>United Kingdom</c:v>
                </c:pt>
                <c:pt idx="13">
                  <c:v>Italy</c:v>
                </c:pt>
                <c:pt idx="14">
                  <c:v>Norway</c:v>
                </c:pt>
                <c:pt idx="16">
                  <c:v>Chile</c:v>
                </c:pt>
                <c:pt idx="17">
                  <c:v>Brazil</c:v>
                </c:pt>
                <c:pt idx="19">
                  <c:v>Mexico</c:v>
                </c:pt>
                <c:pt idx="20">
                  <c:v>Canada</c:v>
                </c:pt>
                <c:pt idx="21">
                  <c:v>United States</c:v>
                </c:pt>
              </c:strCache>
            </c:strRef>
          </c:cat>
          <c:val>
            <c:numRef>
              <c:f>Sheet1!$B$2:$B$23</c:f>
              <c:numCache>
                <c:formatCode>General</c:formatCode>
                <c:ptCount val="22"/>
                <c:pt idx="0">
                  <c:v>1</c:v>
                </c:pt>
                <c:pt idx="1">
                  <c:v>-2</c:v>
                </c:pt>
                <c:pt idx="2">
                  <c:v>-4</c:v>
                </c:pt>
                <c:pt idx="3">
                  <c:v>-5</c:v>
                </c:pt>
                <c:pt idx="4">
                  <c:v>-16</c:v>
                </c:pt>
                <c:pt idx="6">
                  <c:v>0</c:v>
                </c:pt>
                <c:pt idx="7">
                  <c:v>-1</c:v>
                </c:pt>
                <c:pt idx="8">
                  <c:v>-1</c:v>
                </c:pt>
                <c:pt idx="9">
                  <c:v>-5</c:v>
                </c:pt>
                <c:pt idx="11">
                  <c:v>0</c:v>
                </c:pt>
                <c:pt idx="12">
                  <c:v>0</c:v>
                </c:pt>
                <c:pt idx="13">
                  <c:v>-1</c:v>
                </c:pt>
                <c:pt idx="14">
                  <c:v>-2</c:v>
                </c:pt>
                <c:pt idx="16">
                  <c:v>0</c:v>
                </c:pt>
                <c:pt idx="17">
                  <c:v>-6</c:v>
                </c:pt>
                <c:pt idx="19">
                  <c:v>-1</c:v>
                </c:pt>
                <c:pt idx="20">
                  <c:v>-2</c:v>
                </c:pt>
                <c:pt idx="21">
                  <c:v>-2</c:v>
                </c:pt>
              </c:numCache>
            </c:numRef>
          </c:val>
          <c:extLst>
            <c:ext xmlns:c16="http://schemas.microsoft.com/office/drawing/2014/chart" uri="{C3380CC4-5D6E-409C-BE32-E72D297353CC}">
              <c16:uniqueId val="{00000000-F08B-44AF-9BEB-DA60F6423761}"/>
            </c:ext>
          </c:extLst>
        </c:ser>
        <c:dLbls>
          <c:dLblPos val="outEnd"/>
          <c:showLegendKey val="0"/>
          <c:showVal val="1"/>
          <c:showCatName val="0"/>
          <c:showSerName val="0"/>
          <c:showPercent val="0"/>
          <c:showBubbleSize val="0"/>
        </c:dLbls>
        <c:gapWidth val="219"/>
        <c:overlap val="-27"/>
        <c:axId val="980204560"/>
        <c:axId val="808309120"/>
      </c:barChart>
      <c:catAx>
        <c:axId val="98020456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808309120"/>
        <c:crosses val="autoZero"/>
        <c:auto val="1"/>
        <c:lblAlgn val="ctr"/>
        <c:lblOffset val="100"/>
        <c:noMultiLvlLbl val="0"/>
      </c:catAx>
      <c:valAx>
        <c:axId val="808309120"/>
        <c:scaling>
          <c:orientation val="minMax"/>
        </c:scaling>
        <c:delete val="1"/>
        <c:axPos val="l"/>
        <c:numFmt formatCode="General" sourceLinked="1"/>
        <c:majorTickMark val="none"/>
        <c:minorTickMark val="none"/>
        <c:tickLblPos val="nextTo"/>
        <c:crossAx val="98020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3623188405797E-2"/>
          <c:y val="0.24564174159081179"/>
          <c:w val="0.97449275362318843"/>
          <c:h val="0.75435825840918824"/>
        </c:manualLayout>
      </c:layout>
      <c:barChart>
        <c:barDir val="col"/>
        <c:grouping val="clustered"/>
        <c:varyColors val="0"/>
        <c:ser>
          <c:idx val="0"/>
          <c:order val="0"/>
          <c:tx>
            <c:strRef>
              <c:f>Sheet1!$B$1</c:f>
              <c:strCache>
                <c:ptCount val="1"/>
                <c:pt idx="0">
                  <c:v>Series 1</c:v>
                </c:pt>
              </c:strCache>
            </c:strRef>
          </c:tx>
          <c:spPr>
            <a:solidFill>
              <a:srgbClr val="7030A0"/>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3-F08B-44AF-9BEB-DA60F6423761}"/>
              </c:ext>
            </c:extLst>
          </c:dPt>
          <c:dPt>
            <c:idx val="1"/>
            <c:invertIfNegative val="0"/>
            <c:bubble3D val="0"/>
            <c:spPr>
              <a:solidFill>
                <a:srgbClr val="7030A0"/>
              </a:solidFill>
              <a:ln>
                <a:noFill/>
              </a:ln>
              <a:effectLst/>
            </c:spPr>
            <c:extLst>
              <c:ext xmlns:c16="http://schemas.microsoft.com/office/drawing/2014/chart" uri="{C3380CC4-5D6E-409C-BE32-E72D297353CC}">
                <c16:uniqueId val="{0000001A-4EA6-4682-927A-28E511880D08}"/>
              </c:ext>
            </c:extLst>
          </c:dPt>
          <c:dPt>
            <c:idx val="3"/>
            <c:invertIfNegative val="0"/>
            <c:bubble3D val="0"/>
            <c:spPr>
              <a:solidFill>
                <a:srgbClr val="A6A6A6"/>
              </a:solidFill>
              <a:ln>
                <a:noFill/>
              </a:ln>
              <a:effectLst/>
            </c:spPr>
            <c:extLst>
              <c:ext xmlns:c16="http://schemas.microsoft.com/office/drawing/2014/chart" uri="{C3380CC4-5D6E-409C-BE32-E72D297353CC}">
                <c16:uniqueId val="{00000000-B751-4B1E-854A-0638C7D675B2}"/>
              </c:ext>
            </c:extLst>
          </c:dPt>
          <c:dPt>
            <c:idx val="4"/>
            <c:invertIfNegative val="0"/>
            <c:bubble3D val="0"/>
            <c:spPr>
              <a:solidFill>
                <a:srgbClr val="A6A6A6"/>
              </a:solidFill>
              <a:ln>
                <a:noFill/>
              </a:ln>
              <a:effectLst/>
            </c:spPr>
            <c:extLst>
              <c:ext xmlns:c16="http://schemas.microsoft.com/office/drawing/2014/chart" uri="{C3380CC4-5D6E-409C-BE32-E72D297353CC}">
                <c16:uniqueId val="{00000007-D4C6-4208-8DE7-E8B773044338}"/>
              </c:ext>
            </c:extLst>
          </c:dPt>
          <c:dPt>
            <c:idx val="6"/>
            <c:invertIfNegative val="0"/>
            <c:bubble3D val="0"/>
            <c:spPr>
              <a:solidFill>
                <a:srgbClr val="7030A0"/>
              </a:solidFill>
              <a:ln>
                <a:noFill/>
              </a:ln>
              <a:effectLst/>
            </c:spPr>
            <c:extLst>
              <c:ext xmlns:c16="http://schemas.microsoft.com/office/drawing/2014/chart" uri="{C3380CC4-5D6E-409C-BE32-E72D297353CC}">
                <c16:uniqueId val="{00000006-8802-4334-BF7F-AE4654DC37FA}"/>
              </c:ext>
            </c:extLst>
          </c:dPt>
          <c:dPt>
            <c:idx val="7"/>
            <c:invertIfNegative val="0"/>
            <c:bubble3D val="0"/>
            <c:spPr>
              <a:solidFill>
                <a:srgbClr val="7030A0"/>
              </a:solidFill>
              <a:ln>
                <a:noFill/>
              </a:ln>
              <a:effectLst/>
            </c:spPr>
            <c:extLst>
              <c:ext xmlns:c16="http://schemas.microsoft.com/office/drawing/2014/chart" uri="{C3380CC4-5D6E-409C-BE32-E72D297353CC}">
                <c16:uniqueId val="{00000005-8802-4334-BF7F-AE4654DC37FA}"/>
              </c:ext>
            </c:extLst>
          </c:dPt>
          <c:dPt>
            <c:idx val="8"/>
            <c:invertIfNegative val="0"/>
            <c:bubble3D val="0"/>
            <c:spPr>
              <a:solidFill>
                <a:srgbClr val="A6A6A6"/>
              </a:solidFill>
              <a:ln>
                <a:noFill/>
              </a:ln>
              <a:effectLst/>
            </c:spPr>
            <c:extLst>
              <c:ext xmlns:c16="http://schemas.microsoft.com/office/drawing/2014/chart" uri="{C3380CC4-5D6E-409C-BE32-E72D297353CC}">
                <c16:uniqueId val="{00000004-8802-4334-BF7F-AE4654DC37FA}"/>
              </c:ext>
            </c:extLst>
          </c:dPt>
          <c:dPt>
            <c:idx val="9"/>
            <c:invertIfNegative val="0"/>
            <c:bubble3D val="0"/>
            <c:spPr>
              <a:solidFill>
                <a:srgbClr val="A6A6A6"/>
              </a:solidFill>
              <a:ln>
                <a:noFill/>
              </a:ln>
              <a:effectLst/>
            </c:spPr>
            <c:extLst>
              <c:ext xmlns:c16="http://schemas.microsoft.com/office/drawing/2014/chart" uri="{C3380CC4-5D6E-409C-BE32-E72D297353CC}">
                <c16:uniqueId val="{0000000F-D4C6-4208-8DE7-E8B773044338}"/>
              </c:ext>
            </c:extLst>
          </c:dPt>
          <c:dPt>
            <c:idx val="11"/>
            <c:invertIfNegative val="0"/>
            <c:bubble3D val="0"/>
            <c:spPr>
              <a:solidFill>
                <a:srgbClr val="7030A0"/>
              </a:solidFill>
              <a:ln>
                <a:noFill/>
              </a:ln>
              <a:effectLst/>
            </c:spPr>
            <c:extLst>
              <c:ext xmlns:c16="http://schemas.microsoft.com/office/drawing/2014/chart" uri="{C3380CC4-5D6E-409C-BE32-E72D297353CC}">
                <c16:uniqueId val="{00000000-8802-4334-BF7F-AE4654DC37FA}"/>
              </c:ext>
            </c:extLst>
          </c:dPt>
          <c:dPt>
            <c:idx val="12"/>
            <c:invertIfNegative val="0"/>
            <c:bubble3D val="0"/>
            <c:spPr>
              <a:solidFill>
                <a:srgbClr val="7030A0"/>
              </a:solidFill>
              <a:ln>
                <a:noFill/>
              </a:ln>
              <a:effectLst/>
            </c:spPr>
            <c:extLst>
              <c:ext xmlns:c16="http://schemas.microsoft.com/office/drawing/2014/chart" uri="{C3380CC4-5D6E-409C-BE32-E72D297353CC}">
                <c16:uniqueId val="{0000001D-4EA6-4682-927A-28E511880D08}"/>
              </c:ext>
            </c:extLst>
          </c:dPt>
          <c:dPt>
            <c:idx val="13"/>
            <c:invertIfNegative val="0"/>
            <c:bubble3D val="0"/>
            <c:spPr>
              <a:solidFill>
                <a:srgbClr val="7030A0"/>
              </a:solidFill>
              <a:ln>
                <a:noFill/>
              </a:ln>
              <a:effectLst/>
            </c:spPr>
            <c:extLst>
              <c:ext xmlns:c16="http://schemas.microsoft.com/office/drawing/2014/chart" uri="{C3380CC4-5D6E-409C-BE32-E72D297353CC}">
                <c16:uniqueId val="{00000020-A28C-4754-B78D-44C5457888C9}"/>
              </c:ext>
            </c:extLst>
          </c:dPt>
          <c:dPt>
            <c:idx val="14"/>
            <c:invertIfNegative val="0"/>
            <c:bubble3D val="0"/>
            <c:spPr>
              <a:solidFill>
                <a:srgbClr val="A6A6A6"/>
              </a:solidFill>
              <a:ln>
                <a:noFill/>
              </a:ln>
              <a:effectLst/>
            </c:spPr>
            <c:extLst>
              <c:ext xmlns:c16="http://schemas.microsoft.com/office/drawing/2014/chart" uri="{C3380CC4-5D6E-409C-BE32-E72D297353CC}">
                <c16:uniqueId val="{00000020-D4C6-4208-8DE7-E8B773044338}"/>
              </c:ext>
            </c:extLst>
          </c:dPt>
          <c:dPt>
            <c:idx val="16"/>
            <c:invertIfNegative val="0"/>
            <c:bubble3D val="0"/>
            <c:spPr>
              <a:solidFill>
                <a:srgbClr val="7030A0"/>
              </a:solidFill>
              <a:ln>
                <a:noFill/>
              </a:ln>
              <a:effectLst/>
            </c:spPr>
            <c:extLst>
              <c:ext xmlns:c16="http://schemas.microsoft.com/office/drawing/2014/chart" uri="{C3380CC4-5D6E-409C-BE32-E72D297353CC}">
                <c16:uniqueId val="{00000002-8802-4334-BF7F-AE4654DC37FA}"/>
              </c:ext>
            </c:extLst>
          </c:dPt>
          <c:dPt>
            <c:idx val="17"/>
            <c:invertIfNegative val="0"/>
            <c:bubble3D val="0"/>
            <c:spPr>
              <a:solidFill>
                <a:srgbClr val="A6A6A6"/>
              </a:solidFill>
              <a:ln>
                <a:noFill/>
              </a:ln>
              <a:effectLst/>
            </c:spPr>
            <c:extLst>
              <c:ext xmlns:c16="http://schemas.microsoft.com/office/drawing/2014/chart" uri="{C3380CC4-5D6E-409C-BE32-E72D297353CC}">
                <c16:uniqueId val="{00000001-B751-4B1E-854A-0638C7D675B2}"/>
              </c:ext>
            </c:extLst>
          </c:dPt>
          <c:dPt>
            <c:idx val="18"/>
            <c:invertIfNegative val="0"/>
            <c:bubble3D val="0"/>
            <c:spPr>
              <a:solidFill>
                <a:srgbClr val="7030A0"/>
              </a:solidFill>
              <a:ln>
                <a:noFill/>
              </a:ln>
              <a:effectLst/>
            </c:spPr>
            <c:extLst>
              <c:ext xmlns:c16="http://schemas.microsoft.com/office/drawing/2014/chart" uri="{C3380CC4-5D6E-409C-BE32-E72D297353CC}">
                <c16:uniqueId val="{00000002-B751-4B1E-854A-0638C7D675B2}"/>
              </c:ext>
            </c:extLst>
          </c:dPt>
          <c:dPt>
            <c:idx val="19"/>
            <c:invertIfNegative val="0"/>
            <c:bubble3D val="0"/>
            <c:spPr>
              <a:solidFill>
                <a:srgbClr val="7030A0"/>
              </a:solidFill>
              <a:ln>
                <a:noFill/>
              </a:ln>
              <a:effectLst/>
            </c:spPr>
            <c:extLst>
              <c:ext xmlns:c16="http://schemas.microsoft.com/office/drawing/2014/chart" uri="{C3380CC4-5D6E-409C-BE32-E72D297353CC}">
                <c16:uniqueId val="{00000003-B751-4B1E-854A-0638C7D675B2}"/>
              </c:ext>
            </c:extLst>
          </c:dPt>
          <c:dPt>
            <c:idx val="20"/>
            <c:invertIfNegative val="0"/>
            <c:bubble3D val="0"/>
            <c:spPr>
              <a:solidFill>
                <a:srgbClr val="A6A6A6"/>
              </a:solidFill>
              <a:ln>
                <a:noFill/>
              </a:ln>
              <a:effectLst/>
            </c:spPr>
            <c:extLst>
              <c:ext xmlns:c16="http://schemas.microsoft.com/office/drawing/2014/chart" uri="{C3380CC4-5D6E-409C-BE32-E72D297353CC}">
                <c16:uniqueId val="{0000001F-A28C-4754-B78D-44C5457888C9}"/>
              </c:ext>
            </c:extLst>
          </c:dPt>
          <c:dPt>
            <c:idx val="21"/>
            <c:invertIfNegative val="0"/>
            <c:bubble3D val="0"/>
            <c:spPr>
              <a:solidFill>
                <a:srgbClr val="A6A6A6"/>
              </a:solidFill>
              <a:ln>
                <a:noFill/>
              </a:ln>
              <a:effectLst/>
            </c:spPr>
            <c:extLst>
              <c:ext xmlns:c16="http://schemas.microsoft.com/office/drawing/2014/chart" uri="{C3380CC4-5D6E-409C-BE32-E72D297353CC}">
                <c16:uniqueId val="{0000001F-D4C6-4208-8DE7-E8B773044338}"/>
              </c:ext>
            </c:extLst>
          </c:dPt>
          <c:dLbls>
            <c:dLbl>
              <c:idx val="0"/>
              <c:tx>
                <c:rich>
                  <a:bodyPr/>
                  <a:lstStyle/>
                  <a:p>
                    <a:r>
                      <a:rPr lang="en-US" dirty="0"/>
                      <a:t>+</a:t>
                    </a:r>
                    <a:fld id="{839E8955-405A-420C-964C-C623235E8AF0}"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8B-44AF-9BEB-DA60F6423761}"/>
                </c:ext>
              </c:extLst>
            </c:dLbl>
            <c:dLbl>
              <c:idx val="1"/>
              <c:tx>
                <c:rich>
                  <a:bodyPr/>
                  <a:lstStyle/>
                  <a:p>
                    <a:r>
                      <a:rPr lang="en-US"/>
                      <a:t>+</a:t>
                    </a:r>
                    <a:fld id="{B5740084-5EF6-4444-96B2-C663EA8A44F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4EA6-4682-927A-28E511880D08}"/>
                </c:ext>
              </c:extLst>
            </c:dLbl>
            <c:dLbl>
              <c:idx val="2"/>
              <c:tx>
                <c:rich>
                  <a:bodyPr/>
                  <a:lstStyle/>
                  <a:p>
                    <a:r>
                      <a:rPr lang="en-US"/>
                      <a:t>+</a:t>
                    </a:r>
                    <a:fld id="{90AEA680-0138-41B5-A189-7913100EC12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02-4334-BF7F-AE4654DC37FA}"/>
                </c:ext>
              </c:extLst>
            </c:dLbl>
            <c:dLbl>
              <c:idx val="3"/>
              <c:tx>
                <c:rich>
                  <a:bodyPr/>
                  <a:lstStyle/>
                  <a:p>
                    <a:r>
                      <a:rPr lang="en-US"/>
                      <a:t>+</a:t>
                    </a:r>
                    <a:fld id="{8BD45F9D-8C7A-4E22-8BF6-F09477C84BC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1-4B1E-854A-0638C7D675B2}"/>
                </c:ext>
              </c:extLst>
            </c:dLbl>
            <c:dLbl>
              <c:idx val="4"/>
              <c:tx>
                <c:rich>
                  <a:bodyPr/>
                  <a:lstStyle/>
                  <a:p>
                    <a:r>
                      <a:rPr lang="en-US"/>
                      <a:t>+</a:t>
                    </a:r>
                    <a:fld id="{846BC63F-2262-4691-8500-D311D8A0A12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4C6-4208-8DE7-E8B773044338}"/>
                </c:ext>
              </c:extLst>
            </c:dLbl>
            <c:dLbl>
              <c:idx val="6"/>
              <c:tx>
                <c:rich>
                  <a:bodyPr/>
                  <a:lstStyle/>
                  <a:p>
                    <a:r>
                      <a:rPr lang="en-US"/>
                      <a:t>+</a:t>
                    </a:r>
                    <a:fld id="{F8782F2E-4857-4EEF-BC17-6EF116D2F19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02-4334-BF7F-AE4654DC37FA}"/>
                </c:ext>
              </c:extLst>
            </c:dLbl>
            <c:dLbl>
              <c:idx val="7"/>
              <c:tx>
                <c:rich>
                  <a:bodyPr/>
                  <a:lstStyle/>
                  <a:p>
                    <a:r>
                      <a:rPr lang="en-US"/>
                      <a:t>+</a:t>
                    </a:r>
                    <a:fld id="{4E2F1BF9-8572-46D2-A096-D2EB83E684C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02-4334-BF7F-AE4654DC37FA}"/>
                </c:ext>
              </c:extLst>
            </c:dLbl>
            <c:dLbl>
              <c:idx val="8"/>
              <c:tx>
                <c:rich>
                  <a:bodyPr/>
                  <a:lstStyle/>
                  <a:p>
                    <a:r>
                      <a:rPr lang="en-US"/>
                      <a:t>+</a:t>
                    </a:r>
                    <a:fld id="{0BBBA90E-4698-4A6A-931C-CBCB84DE5E9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802-4334-BF7F-AE4654DC37FA}"/>
                </c:ext>
              </c:extLst>
            </c:dLbl>
            <c:dLbl>
              <c:idx val="9"/>
              <c:tx>
                <c:rich>
                  <a:bodyPr/>
                  <a:lstStyle/>
                  <a:p>
                    <a:r>
                      <a:rPr lang="en-US"/>
                      <a:t>+</a:t>
                    </a:r>
                    <a:fld id="{ED4565A1-6ED4-4202-979D-6D818614AB0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D4C6-4208-8DE7-E8B773044338}"/>
                </c:ext>
              </c:extLst>
            </c:dLbl>
            <c:dLbl>
              <c:idx val="11"/>
              <c:tx>
                <c:rich>
                  <a:bodyPr/>
                  <a:lstStyle/>
                  <a:p>
                    <a:r>
                      <a:rPr lang="en-US"/>
                      <a:t>+</a:t>
                    </a:r>
                    <a:fld id="{291C6A05-0FDD-4441-9088-39297D39004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02-4334-BF7F-AE4654DC37FA}"/>
                </c:ext>
              </c:extLst>
            </c:dLbl>
            <c:dLbl>
              <c:idx val="12"/>
              <c:tx>
                <c:rich>
                  <a:bodyPr/>
                  <a:lstStyle/>
                  <a:p>
                    <a:r>
                      <a:rPr lang="en-US"/>
                      <a:t>+</a:t>
                    </a:r>
                    <a:fld id="{A8FE16C9-33FA-43B5-81FC-DEB862CFA09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4EA6-4682-927A-28E511880D08}"/>
                </c:ext>
              </c:extLst>
            </c:dLbl>
            <c:dLbl>
              <c:idx val="13"/>
              <c:tx>
                <c:rich>
                  <a:bodyPr/>
                  <a:lstStyle/>
                  <a:p>
                    <a:r>
                      <a:rPr lang="en-US"/>
                      <a:t>+</a:t>
                    </a:r>
                    <a:fld id="{22FED440-AACF-4A69-80E2-F295DE8BCAD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A28C-4754-B78D-44C5457888C9}"/>
                </c:ext>
              </c:extLst>
            </c:dLbl>
            <c:dLbl>
              <c:idx val="14"/>
              <c:tx>
                <c:rich>
                  <a:bodyPr/>
                  <a:lstStyle/>
                  <a:p>
                    <a:r>
                      <a:rPr lang="en-US"/>
                      <a:t>+</a:t>
                    </a:r>
                    <a:fld id="{0A2E7DCD-7010-44AC-98A4-E258A7807A0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D4C6-4208-8DE7-E8B773044338}"/>
                </c:ext>
              </c:extLst>
            </c:dLbl>
            <c:dLbl>
              <c:idx val="16"/>
              <c:tx>
                <c:rich>
                  <a:bodyPr/>
                  <a:lstStyle/>
                  <a:p>
                    <a:r>
                      <a:rPr lang="en-US"/>
                      <a:t>+</a:t>
                    </a:r>
                    <a:fld id="{0D37098A-652B-4A1F-BA17-8C3403A0C0D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02-4334-BF7F-AE4654DC37FA}"/>
                </c:ext>
              </c:extLst>
            </c:dLbl>
            <c:dLbl>
              <c:idx val="17"/>
              <c:tx>
                <c:rich>
                  <a:bodyPr/>
                  <a:lstStyle/>
                  <a:p>
                    <a:r>
                      <a:rPr lang="en-US"/>
                      <a:t>+</a:t>
                    </a:r>
                    <a:fld id="{2124742C-CF0F-42A5-A049-43BD34F8070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1-4B1E-854A-0638C7D675B2}"/>
                </c:ext>
              </c:extLst>
            </c:dLbl>
            <c:dLbl>
              <c:idx val="19"/>
              <c:tx>
                <c:rich>
                  <a:bodyPr/>
                  <a:lstStyle/>
                  <a:p>
                    <a:r>
                      <a:rPr lang="en-US"/>
                      <a:t>+</a:t>
                    </a:r>
                    <a:fld id="{AB33E590-504F-4AA9-A121-184FAF0CE8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51-4B1E-854A-0638C7D675B2}"/>
                </c:ext>
              </c:extLst>
            </c:dLbl>
            <c:dLbl>
              <c:idx val="20"/>
              <c:tx>
                <c:rich>
                  <a:bodyPr/>
                  <a:lstStyle/>
                  <a:p>
                    <a:r>
                      <a:rPr lang="en-US"/>
                      <a:t>+</a:t>
                    </a:r>
                    <a:fld id="{7C2F24D5-D1AD-4593-96D0-9BCBEF68A70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A28C-4754-B78D-44C5457888C9}"/>
                </c:ext>
              </c:extLst>
            </c:dLbl>
            <c:dLbl>
              <c:idx val="21"/>
              <c:tx>
                <c:rich>
                  <a:bodyPr/>
                  <a:lstStyle/>
                  <a:p>
                    <a:r>
                      <a:rPr lang="en-US"/>
                      <a:t>+</a:t>
                    </a:r>
                    <a:fld id="{D332FF7D-0788-4DDD-A2DF-012AB49187E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D4C6-4208-8DE7-E8B7730443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South Korea</c:v>
                </c:pt>
                <c:pt idx="2">
                  <c:v>Japan*</c:v>
                </c:pt>
                <c:pt idx="3">
                  <c:v>Australia</c:v>
                </c:pt>
                <c:pt idx="4">
                  <c:v>India</c:v>
                </c:pt>
                <c:pt idx="6">
                  <c:v>Kenya</c:v>
                </c:pt>
                <c:pt idx="7">
                  <c:v>Tanzania</c:v>
                </c:pt>
                <c:pt idx="8">
                  <c:v>Nigeria</c:v>
                </c:pt>
                <c:pt idx="9">
                  <c:v>Senegal</c:v>
                </c:pt>
                <c:pt idx="11">
                  <c:v>Italy</c:v>
                </c:pt>
                <c:pt idx="12">
                  <c:v>United Kingdom</c:v>
                </c:pt>
                <c:pt idx="13">
                  <c:v>Norway</c:v>
                </c:pt>
                <c:pt idx="14">
                  <c:v>Germany</c:v>
                </c:pt>
                <c:pt idx="16">
                  <c:v>Chile</c:v>
                </c:pt>
                <c:pt idx="17">
                  <c:v>Brazil</c:v>
                </c:pt>
                <c:pt idx="19">
                  <c:v>United States</c:v>
                </c:pt>
                <c:pt idx="20">
                  <c:v>Canada</c:v>
                </c:pt>
                <c:pt idx="21">
                  <c:v>Mexico</c:v>
                </c:pt>
              </c:strCache>
            </c:strRef>
          </c:cat>
          <c:val>
            <c:numRef>
              <c:f>Sheet1!$B$2:$B$23</c:f>
              <c:numCache>
                <c:formatCode>General</c:formatCode>
                <c:ptCount val="22"/>
                <c:pt idx="0">
                  <c:v>11.000000000000004</c:v>
                </c:pt>
                <c:pt idx="1">
                  <c:v>10.999999999999998</c:v>
                </c:pt>
                <c:pt idx="2">
                  <c:v>7</c:v>
                </c:pt>
                <c:pt idx="3">
                  <c:v>3.0000000000000027</c:v>
                </c:pt>
                <c:pt idx="4">
                  <c:v>1.0000000000000009</c:v>
                </c:pt>
                <c:pt idx="6">
                  <c:v>8.9999999999999964</c:v>
                </c:pt>
                <c:pt idx="7">
                  <c:v>4.0000000000000036</c:v>
                </c:pt>
                <c:pt idx="8">
                  <c:v>2.9999999999999973</c:v>
                </c:pt>
                <c:pt idx="9">
                  <c:v>1.0000000000000009</c:v>
                </c:pt>
                <c:pt idx="11">
                  <c:v>8.9999999999999964</c:v>
                </c:pt>
                <c:pt idx="12">
                  <c:v>7.9999999999999964</c:v>
                </c:pt>
                <c:pt idx="13">
                  <c:v>7.0000000000000009</c:v>
                </c:pt>
                <c:pt idx="14">
                  <c:v>3</c:v>
                </c:pt>
                <c:pt idx="16">
                  <c:v>9.0000000000000018</c:v>
                </c:pt>
                <c:pt idx="17">
                  <c:v>2.0000000000000018</c:v>
                </c:pt>
                <c:pt idx="19">
                  <c:v>7.0000000000000009</c:v>
                </c:pt>
                <c:pt idx="20">
                  <c:v>1.0000000000000009</c:v>
                </c:pt>
                <c:pt idx="21">
                  <c:v>1.0000000000000009</c:v>
                </c:pt>
              </c:numCache>
            </c:numRef>
          </c:val>
          <c:extLst>
            <c:ext xmlns:c16="http://schemas.microsoft.com/office/drawing/2014/chart" uri="{C3380CC4-5D6E-409C-BE32-E72D297353CC}">
              <c16:uniqueId val="{00000000-F08B-44AF-9BEB-DA60F6423761}"/>
            </c:ext>
          </c:extLst>
        </c:ser>
        <c:dLbls>
          <c:dLblPos val="outEnd"/>
          <c:showLegendKey val="0"/>
          <c:showVal val="1"/>
          <c:showCatName val="0"/>
          <c:showSerName val="0"/>
          <c:showPercent val="0"/>
          <c:showBubbleSize val="0"/>
        </c:dLbls>
        <c:gapWidth val="219"/>
        <c:overlap val="-27"/>
        <c:axId val="980204560"/>
        <c:axId val="808309120"/>
      </c:barChart>
      <c:catAx>
        <c:axId val="98020456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808309120"/>
        <c:crosses val="autoZero"/>
        <c:auto val="1"/>
        <c:lblAlgn val="ctr"/>
        <c:lblOffset val="100"/>
        <c:noMultiLvlLbl val="0"/>
      </c:catAx>
      <c:valAx>
        <c:axId val="808309120"/>
        <c:scaling>
          <c:orientation val="minMax"/>
        </c:scaling>
        <c:delete val="1"/>
        <c:axPos val="l"/>
        <c:numFmt formatCode="General" sourceLinked="1"/>
        <c:majorTickMark val="none"/>
        <c:minorTickMark val="none"/>
        <c:tickLblPos val="nextTo"/>
        <c:crossAx val="98020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800080"/>
            </a:solidFill>
            <a:ln>
              <a:noFill/>
            </a:ln>
            <a:effectLst/>
          </c:spPr>
          <c:invertIfNegative val="0"/>
          <c:dPt>
            <c:idx val="0"/>
            <c:invertIfNegative val="0"/>
            <c:bubble3D val="0"/>
            <c:spPr>
              <a:solidFill>
                <a:srgbClr val="800080"/>
              </a:solidFill>
              <a:ln>
                <a:noFill/>
              </a:ln>
              <a:effectLst/>
            </c:spPr>
            <c:extLst>
              <c:ext xmlns:c16="http://schemas.microsoft.com/office/drawing/2014/chart" uri="{C3380CC4-5D6E-409C-BE32-E72D297353CC}">
                <c16:uniqueId val="{00000000-687F-4B58-A44C-83AAE0CCF497}"/>
              </c:ext>
            </c:extLst>
          </c:dPt>
          <c:dPt>
            <c:idx val="2"/>
            <c:invertIfNegative val="0"/>
            <c:bubble3D val="0"/>
            <c:spPr>
              <a:solidFill>
                <a:srgbClr val="800080"/>
              </a:solidFill>
              <a:ln>
                <a:noFill/>
              </a:ln>
              <a:effectLst/>
            </c:spPr>
            <c:extLst>
              <c:ext xmlns:c16="http://schemas.microsoft.com/office/drawing/2014/chart" uri="{C3380CC4-5D6E-409C-BE32-E72D297353CC}">
                <c16:uniqueId val="{00000004-687F-4B58-A44C-83AAE0CCF497}"/>
              </c:ext>
            </c:extLst>
          </c:dPt>
          <c:dPt>
            <c:idx val="4"/>
            <c:invertIfNegative val="0"/>
            <c:bubble3D val="0"/>
            <c:spPr>
              <a:solidFill>
                <a:srgbClr val="800080"/>
              </a:solidFill>
              <a:ln>
                <a:noFill/>
              </a:ln>
              <a:effectLst/>
            </c:spPr>
            <c:extLst>
              <c:ext xmlns:c16="http://schemas.microsoft.com/office/drawing/2014/chart" uri="{C3380CC4-5D6E-409C-BE32-E72D297353CC}">
                <c16:uniqueId val="{00000005-1CE9-4B77-B92A-8998835FCA2F}"/>
              </c:ext>
            </c:extLst>
          </c:dPt>
          <c:dPt>
            <c:idx val="6"/>
            <c:invertIfNegative val="0"/>
            <c:bubble3D val="0"/>
            <c:spPr>
              <a:solidFill>
                <a:srgbClr val="800080"/>
              </a:solidFill>
              <a:ln>
                <a:noFill/>
              </a:ln>
              <a:effectLst/>
            </c:spPr>
            <c:extLst>
              <c:ext xmlns:c16="http://schemas.microsoft.com/office/drawing/2014/chart" uri="{C3380CC4-5D6E-409C-BE32-E72D297353CC}">
                <c16:uniqueId val="{0000000A-687F-4B58-A44C-83AAE0CCF49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Kenya</c:v>
                </c:pt>
                <c:pt idx="1">
                  <c:v>Tanzania</c:v>
                </c:pt>
                <c:pt idx="2">
                  <c:v>Nigeria</c:v>
                </c:pt>
                <c:pt idx="3">
                  <c:v>Brazil</c:v>
                </c:pt>
                <c:pt idx="4">
                  <c:v>Chile</c:v>
                </c:pt>
                <c:pt idx="5">
                  <c:v>India</c:v>
                </c:pt>
                <c:pt idx="6">
                  <c:v>South Korea</c:v>
                </c:pt>
                <c:pt idx="7">
                  <c:v>Japan*</c:v>
                </c:pt>
              </c:strCache>
            </c:strRef>
          </c:cat>
          <c:val>
            <c:numRef>
              <c:f>Sheet1!$B$2:$B$9</c:f>
              <c:numCache>
                <c:formatCode>General</c:formatCode>
                <c:ptCount val="8"/>
                <c:pt idx="0">
                  <c:v>62</c:v>
                </c:pt>
                <c:pt idx="1">
                  <c:v>60</c:v>
                </c:pt>
                <c:pt idx="2">
                  <c:v>60</c:v>
                </c:pt>
                <c:pt idx="3">
                  <c:v>55</c:v>
                </c:pt>
                <c:pt idx="4">
                  <c:v>51</c:v>
                </c:pt>
                <c:pt idx="5">
                  <c:v>48</c:v>
                </c:pt>
                <c:pt idx="6">
                  <c:v>35</c:v>
                </c:pt>
                <c:pt idx="7">
                  <c:v>20</c:v>
                </c:pt>
              </c:numCache>
            </c:numRef>
          </c:val>
          <c:extLst>
            <c:ext xmlns:c16="http://schemas.microsoft.com/office/drawing/2014/chart" uri="{C3380CC4-5D6E-409C-BE32-E72D297353CC}">
              <c16:uniqueId val="{00000000-3598-461A-9871-F3980F7D5B2B}"/>
            </c:ext>
          </c:extLst>
        </c:ser>
        <c:ser>
          <c:idx val="1"/>
          <c:order val="1"/>
          <c:tx>
            <c:strRef>
              <c:f>Sheet1!$C$1</c:f>
              <c:strCache>
                <c:ptCount val="1"/>
                <c:pt idx="0">
                  <c:v>Strong Impact</c:v>
                </c:pt>
              </c:strCache>
            </c:strRef>
          </c:tx>
          <c:spPr>
            <a:solidFill>
              <a:srgbClr val="FFDDFF"/>
            </a:solidFill>
            <a:ln>
              <a:noFill/>
            </a:ln>
            <a:effectLst/>
          </c:spPr>
          <c:invertIfNegative val="0"/>
          <c:dPt>
            <c:idx val="0"/>
            <c:invertIfNegative val="0"/>
            <c:bubble3D val="0"/>
            <c:spPr>
              <a:solidFill>
                <a:srgbClr val="FFDDFF"/>
              </a:solidFill>
              <a:ln>
                <a:noFill/>
              </a:ln>
              <a:effectLst/>
            </c:spPr>
            <c:extLst>
              <c:ext xmlns:c16="http://schemas.microsoft.com/office/drawing/2014/chart" uri="{C3380CC4-5D6E-409C-BE32-E72D297353CC}">
                <c16:uniqueId val="{00000001-687F-4B58-A44C-83AAE0CCF497}"/>
              </c:ext>
            </c:extLst>
          </c:dPt>
          <c:dPt>
            <c:idx val="2"/>
            <c:invertIfNegative val="0"/>
            <c:bubble3D val="0"/>
            <c:spPr>
              <a:solidFill>
                <a:srgbClr val="FFDDFF"/>
              </a:solidFill>
              <a:ln>
                <a:noFill/>
              </a:ln>
              <a:effectLst/>
            </c:spPr>
            <c:extLst>
              <c:ext xmlns:c16="http://schemas.microsoft.com/office/drawing/2014/chart" uri="{C3380CC4-5D6E-409C-BE32-E72D297353CC}">
                <c16:uniqueId val="{00000005-687F-4B58-A44C-83AAE0CCF497}"/>
              </c:ext>
            </c:extLst>
          </c:dPt>
          <c:dPt>
            <c:idx val="4"/>
            <c:invertIfNegative val="0"/>
            <c:bubble3D val="0"/>
            <c:spPr>
              <a:solidFill>
                <a:srgbClr val="FFDDFF"/>
              </a:solidFill>
              <a:ln>
                <a:noFill/>
              </a:ln>
              <a:effectLst/>
            </c:spPr>
            <c:extLst>
              <c:ext xmlns:c16="http://schemas.microsoft.com/office/drawing/2014/chart" uri="{C3380CC4-5D6E-409C-BE32-E72D297353CC}">
                <c16:uniqueId val="{0000000D-1CE9-4B77-B92A-8998835FCA2F}"/>
              </c:ext>
            </c:extLst>
          </c:dPt>
          <c:dPt>
            <c:idx val="6"/>
            <c:invertIfNegative val="0"/>
            <c:bubble3D val="0"/>
            <c:spPr>
              <a:solidFill>
                <a:srgbClr val="FFDDFF"/>
              </a:solidFill>
              <a:ln>
                <a:noFill/>
              </a:ln>
              <a:effectLst/>
            </c:spPr>
            <c:extLst>
              <c:ext xmlns:c16="http://schemas.microsoft.com/office/drawing/2014/chart" uri="{C3380CC4-5D6E-409C-BE32-E72D297353CC}">
                <c16:uniqueId val="{0000000B-687F-4B58-A44C-83AAE0CCF497}"/>
              </c:ext>
            </c:extLst>
          </c:dPt>
          <c:cat>
            <c:strRef>
              <c:f>Sheet1!$A$2:$A$9</c:f>
              <c:strCache>
                <c:ptCount val="8"/>
                <c:pt idx="0">
                  <c:v>Kenya</c:v>
                </c:pt>
                <c:pt idx="1">
                  <c:v>Tanzania</c:v>
                </c:pt>
                <c:pt idx="2">
                  <c:v>Nigeria</c:v>
                </c:pt>
                <c:pt idx="3">
                  <c:v>Brazil</c:v>
                </c:pt>
                <c:pt idx="4">
                  <c:v>Chile</c:v>
                </c:pt>
                <c:pt idx="5">
                  <c:v>India</c:v>
                </c:pt>
                <c:pt idx="6">
                  <c:v>South Korea</c:v>
                </c:pt>
                <c:pt idx="7">
                  <c:v>Japan*</c:v>
                </c:pt>
              </c:strCache>
            </c:strRef>
          </c:cat>
          <c:val>
            <c:numRef>
              <c:f>Sheet1!$C$2:$C$9</c:f>
              <c:numCache>
                <c:formatCode>General</c:formatCode>
                <c:ptCount val="8"/>
                <c:pt idx="0">
                  <c:v>27</c:v>
                </c:pt>
                <c:pt idx="1">
                  <c:v>28</c:v>
                </c:pt>
                <c:pt idx="2">
                  <c:v>21</c:v>
                </c:pt>
                <c:pt idx="3">
                  <c:v>36</c:v>
                </c:pt>
                <c:pt idx="4">
                  <c:v>39</c:v>
                </c:pt>
                <c:pt idx="5">
                  <c:v>35</c:v>
                </c:pt>
                <c:pt idx="6">
                  <c:v>57</c:v>
                </c:pt>
                <c:pt idx="7">
                  <c:v>67</c:v>
                </c:pt>
              </c:numCache>
            </c:numRef>
          </c:val>
          <c:extLst>
            <c:ext xmlns:c16="http://schemas.microsoft.com/office/drawing/2014/chart" uri="{C3380CC4-5D6E-409C-BE32-E72D297353CC}">
              <c16:uniqueId val="{00000001-3598-461A-9871-F3980F7D5B2B}"/>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Kenya</c:v>
                </c:pt>
                <c:pt idx="1">
                  <c:v>Tanzania</c:v>
                </c:pt>
                <c:pt idx="2">
                  <c:v>Nigeria</c:v>
                </c:pt>
                <c:pt idx="3">
                  <c:v>Brazil</c:v>
                </c:pt>
                <c:pt idx="4">
                  <c:v>Chile</c:v>
                </c:pt>
                <c:pt idx="5">
                  <c:v>India</c:v>
                </c:pt>
                <c:pt idx="6">
                  <c:v>South Korea</c:v>
                </c:pt>
                <c:pt idx="7">
                  <c:v>Japan*</c:v>
                </c:pt>
              </c:strCache>
            </c:strRef>
          </c:cat>
          <c:val>
            <c:numRef>
              <c:f>Sheet1!$D$2:$D$9</c:f>
              <c:numCache>
                <c:formatCode>General</c:formatCode>
                <c:ptCount val="8"/>
                <c:pt idx="0">
                  <c:v>89</c:v>
                </c:pt>
                <c:pt idx="1">
                  <c:v>88</c:v>
                </c:pt>
                <c:pt idx="2">
                  <c:v>81</c:v>
                </c:pt>
                <c:pt idx="3">
                  <c:v>91</c:v>
                </c:pt>
                <c:pt idx="4">
                  <c:v>90</c:v>
                </c:pt>
                <c:pt idx="5">
                  <c:v>83</c:v>
                </c:pt>
                <c:pt idx="6">
                  <c:v>92</c:v>
                </c:pt>
                <c:pt idx="7">
                  <c:v>87</c:v>
                </c:pt>
              </c:numCache>
            </c:numRef>
          </c:val>
          <c:extLst>
            <c:ext xmlns:c16="http://schemas.microsoft.com/office/drawing/2014/chart" uri="{C3380CC4-5D6E-409C-BE32-E72D297353CC}">
              <c16:uniqueId val="{00000002-3598-461A-9871-F3980F7D5B2B}"/>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Extreme Impact</c:v>
                </c:pt>
              </c:strCache>
            </c:strRef>
          </c:tx>
          <c:spPr>
            <a:solidFill>
              <a:srgbClr val="BE29EC"/>
            </a:solidFill>
            <a:ln>
              <a:noFill/>
            </a:ln>
            <a:effectLst/>
          </c:spPr>
          <c:invertIfNegative val="0"/>
          <c:dPt>
            <c:idx val="0"/>
            <c:invertIfNegative val="0"/>
            <c:bubble3D val="0"/>
            <c:spPr>
              <a:solidFill>
                <a:srgbClr val="BE29EC"/>
              </a:solidFill>
              <a:ln>
                <a:noFill/>
              </a:ln>
              <a:effectLst/>
            </c:spPr>
            <c:extLst>
              <c:ext xmlns:c16="http://schemas.microsoft.com/office/drawing/2014/chart" uri="{C3380CC4-5D6E-409C-BE32-E72D297353CC}">
                <c16:uniqueId val="{00000001-18D8-42CF-B205-C5CB4401277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United Kingdom</c:v>
                </c:pt>
              </c:strCache>
            </c:strRef>
          </c:cat>
          <c:val>
            <c:numRef>
              <c:f>Sheet1!$B$2</c:f>
              <c:numCache>
                <c:formatCode>General</c:formatCode>
                <c:ptCount val="1"/>
                <c:pt idx="0">
                  <c:v>23</c:v>
                </c:pt>
              </c:numCache>
            </c:numRef>
          </c:val>
          <c:extLst>
            <c:ext xmlns:c16="http://schemas.microsoft.com/office/drawing/2014/chart" uri="{C3380CC4-5D6E-409C-BE32-E72D297353CC}">
              <c16:uniqueId val="{00000002-18D8-42CF-B205-C5CB4401277C}"/>
            </c:ext>
          </c:extLst>
        </c:ser>
        <c:ser>
          <c:idx val="1"/>
          <c:order val="1"/>
          <c:tx>
            <c:strRef>
              <c:f>Sheet1!$C$1</c:f>
              <c:strCache>
                <c:ptCount val="1"/>
                <c:pt idx="0">
                  <c:v>Strong Impact</c:v>
                </c:pt>
              </c:strCache>
            </c:strRef>
          </c:tx>
          <c:spPr>
            <a:solidFill>
              <a:srgbClr val="F2D5FB"/>
            </a:solidFill>
            <a:ln>
              <a:noFill/>
            </a:ln>
            <a:effectLst/>
          </c:spPr>
          <c:invertIfNegative val="0"/>
          <c:dPt>
            <c:idx val="0"/>
            <c:invertIfNegative val="0"/>
            <c:bubble3D val="0"/>
            <c:spPr>
              <a:solidFill>
                <a:srgbClr val="F2D5FB"/>
              </a:solidFill>
              <a:ln>
                <a:noFill/>
              </a:ln>
              <a:effectLst/>
            </c:spPr>
            <c:extLst>
              <c:ext xmlns:c16="http://schemas.microsoft.com/office/drawing/2014/chart" uri="{C3380CC4-5D6E-409C-BE32-E72D297353CC}">
                <c16:uniqueId val="{00000004-18D8-42CF-B205-C5CB4401277C}"/>
              </c:ext>
            </c:extLst>
          </c:dPt>
          <c:cat>
            <c:strRef>
              <c:f>Sheet1!$A$2</c:f>
              <c:strCache>
                <c:ptCount val="1"/>
                <c:pt idx="0">
                  <c:v>United Kingdom</c:v>
                </c:pt>
              </c:strCache>
            </c:strRef>
          </c:cat>
          <c:val>
            <c:numRef>
              <c:f>Sheet1!$C$2</c:f>
              <c:numCache>
                <c:formatCode>General</c:formatCode>
                <c:ptCount val="1"/>
                <c:pt idx="0">
                  <c:v>55</c:v>
                </c:pt>
              </c:numCache>
            </c:numRef>
          </c:val>
          <c:extLst>
            <c:ext xmlns:c16="http://schemas.microsoft.com/office/drawing/2014/chart" uri="{C3380CC4-5D6E-409C-BE32-E72D297353CC}">
              <c16:uniqueId val="{00000005-18D8-42CF-B205-C5CB4401277C}"/>
            </c:ext>
          </c:extLst>
        </c:ser>
        <c:ser>
          <c:idx val="2"/>
          <c:order val="2"/>
          <c:tx>
            <c:strRef>
              <c:f>Sheet1!$D$1</c:f>
              <c:strCache>
                <c:ptCount val="1"/>
                <c:pt idx="0">
                  <c:v>Total impact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United Kingdom</c:v>
                </c:pt>
              </c:strCache>
            </c:strRef>
          </c:cat>
          <c:val>
            <c:numRef>
              <c:f>Sheet1!$D$2</c:f>
              <c:numCache>
                <c:formatCode>General</c:formatCode>
                <c:ptCount val="1"/>
                <c:pt idx="0">
                  <c:v>78</c:v>
                </c:pt>
              </c:numCache>
            </c:numRef>
          </c:val>
          <c:extLst>
            <c:ext xmlns:c16="http://schemas.microsoft.com/office/drawing/2014/chart" uri="{C3380CC4-5D6E-409C-BE32-E72D297353CC}">
              <c16:uniqueId val="{00000006-18D8-42CF-B205-C5CB4401277C}"/>
            </c:ext>
          </c:extLst>
        </c:ser>
        <c:dLbls>
          <c:showLegendKey val="0"/>
          <c:showVal val="0"/>
          <c:showCatName val="0"/>
          <c:showSerName val="0"/>
          <c:showPercent val="0"/>
          <c:showBubbleSize val="0"/>
        </c:dLbls>
        <c:gapWidth val="60"/>
        <c:overlap val="100"/>
        <c:axId val="1601438751"/>
        <c:axId val="2023655695"/>
      </c:barChart>
      <c:catAx>
        <c:axId val="1601438751"/>
        <c:scaling>
          <c:orientation val="minMax"/>
        </c:scaling>
        <c:delete val="0"/>
        <c:axPos val="b"/>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200" b="1" i="0" u="none" strike="noStrike" kern="1200" baseline="0">
                <a:ln>
                  <a:noFill/>
                </a:ln>
                <a:solidFill>
                  <a:schemeClr val="tx1"/>
                </a:solidFill>
                <a:latin typeface="+mn-lt"/>
                <a:ea typeface="+mn-ea"/>
                <a:cs typeface="+mn-cs"/>
              </a:defRPr>
            </a:pPr>
            <a:endParaRPr lang="en-US"/>
          </a:p>
        </c:txPr>
        <c:crossAx val="2023655695"/>
        <c:crosses val="autoZero"/>
        <c:auto val="1"/>
        <c:lblAlgn val="ctr"/>
        <c:lblOffset val="100"/>
        <c:noMultiLvlLbl val="0"/>
      </c:catAx>
      <c:valAx>
        <c:axId val="2023655695"/>
        <c:scaling>
          <c:orientation val="minMax"/>
          <c:max val="100"/>
          <c:min val="0"/>
        </c:scaling>
        <c:delete val="1"/>
        <c:axPos val="l"/>
        <c:numFmt formatCode="General" sourceLinked="1"/>
        <c:majorTickMark val="out"/>
        <c:minorTickMark val="none"/>
        <c:tickLblPos val="nextTo"/>
        <c:crossAx val="160143875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3623188405797E-2"/>
          <c:y val="0.24564174159081179"/>
          <c:w val="0.97449275362318843"/>
          <c:h val="0.75435825840918824"/>
        </c:manualLayout>
      </c:layout>
      <c:barChart>
        <c:barDir val="col"/>
        <c:grouping val="clustered"/>
        <c:varyColors val="0"/>
        <c:ser>
          <c:idx val="0"/>
          <c:order val="0"/>
          <c:tx>
            <c:strRef>
              <c:f>Sheet1!$B$1</c:f>
              <c:strCache>
                <c:ptCount val="1"/>
                <c:pt idx="0">
                  <c:v>Series 1</c:v>
                </c:pt>
              </c:strCache>
            </c:strRef>
          </c:tx>
          <c:spPr>
            <a:solidFill>
              <a:srgbClr val="A6A6A6"/>
            </a:solidFill>
            <a:ln>
              <a:noFill/>
            </a:ln>
            <a:effectLst/>
          </c:spPr>
          <c:invertIfNegative val="0"/>
          <c:dPt>
            <c:idx val="0"/>
            <c:invertIfNegative val="0"/>
            <c:bubble3D val="0"/>
            <c:spPr>
              <a:solidFill>
                <a:schemeClr val="accent4">
                  <a:lumMod val="50000"/>
                </a:schemeClr>
              </a:solidFill>
              <a:ln>
                <a:noFill/>
              </a:ln>
              <a:effectLst/>
            </c:spPr>
            <c:extLst>
              <c:ext xmlns:c16="http://schemas.microsoft.com/office/drawing/2014/chart" uri="{C3380CC4-5D6E-409C-BE32-E72D297353CC}">
                <c16:uniqueId val="{00000003-F08B-44AF-9BEB-DA60F6423761}"/>
              </c:ext>
            </c:extLst>
          </c:dPt>
          <c:dPt>
            <c:idx val="2"/>
            <c:invertIfNegative val="0"/>
            <c:bubble3D val="0"/>
            <c:spPr>
              <a:solidFill>
                <a:srgbClr val="A6A6A6"/>
              </a:solidFill>
              <a:ln>
                <a:noFill/>
              </a:ln>
              <a:effectLst/>
            </c:spPr>
            <c:extLst>
              <c:ext xmlns:c16="http://schemas.microsoft.com/office/drawing/2014/chart" uri="{C3380CC4-5D6E-409C-BE32-E72D297353CC}">
                <c16:uniqueId val="{00000007-8802-4334-BF7F-AE4654DC37FA}"/>
              </c:ext>
            </c:extLst>
          </c:dPt>
          <c:dPt>
            <c:idx val="3"/>
            <c:invertIfNegative val="0"/>
            <c:bubble3D val="0"/>
            <c:spPr>
              <a:solidFill>
                <a:srgbClr val="A6A6A6"/>
              </a:solidFill>
              <a:ln>
                <a:noFill/>
              </a:ln>
              <a:effectLst/>
            </c:spPr>
            <c:extLst>
              <c:ext xmlns:c16="http://schemas.microsoft.com/office/drawing/2014/chart" uri="{C3380CC4-5D6E-409C-BE32-E72D297353CC}">
                <c16:uniqueId val="{00000000-B751-4B1E-854A-0638C7D675B2}"/>
              </c:ext>
            </c:extLst>
          </c:dPt>
          <c:dPt>
            <c:idx val="4"/>
            <c:invertIfNegative val="0"/>
            <c:bubble3D val="0"/>
            <c:spPr>
              <a:solidFill>
                <a:schemeClr val="accent4">
                  <a:lumMod val="50000"/>
                </a:schemeClr>
              </a:solidFill>
              <a:ln>
                <a:noFill/>
              </a:ln>
              <a:effectLst/>
            </c:spPr>
            <c:extLst>
              <c:ext xmlns:c16="http://schemas.microsoft.com/office/drawing/2014/chart" uri="{C3380CC4-5D6E-409C-BE32-E72D297353CC}">
                <c16:uniqueId val="{00000007-5859-4E65-B5B2-B2BCD45562E8}"/>
              </c:ext>
            </c:extLst>
          </c:dPt>
          <c:dPt>
            <c:idx val="6"/>
            <c:invertIfNegative val="0"/>
            <c:bubble3D val="0"/>
            <c:spPr>
              <a:solidFill>
                <a:schemeClr val="accent4">
                  <a:lumMod val="50000"/>
                </a:schemeClr>
              </a:solidFill>
              <a:ln>
                <a:noFill/>
              </a:ln>
              <a:effectLst/>
            </c:spPr>
            <c:extLst>
              <c:ext xmlns:c16="http://schemas.microsoft.com/office/drawing/2014/chart" uri="{C3380CC4-5D6E-409C-BE32-E72D297353CC}">
                <c16:uniqueId val="{00000006-8802-4334-BF7F-AE4654DC37FA}"/>
              </c:ext>
            </c:extLst>
          </c:dPt>
          <c:dPt>
            <c:idx val="7"/>
            <c:invertIfNegative val="0"/>
            <c:bubble3D val="0"/>
            <c:spPr>
              <a:solidFill>
                <a:schemeClr val="accent4">
                  <a:lumMod val="50000"/>
                </a:schemeClr>
              </a:solidFill>
              <a:ln>
                <a:noFill/>
              </a:ln>
              <a:effectLst/>
            </c:spPr>
            <c:extLst>
              <c:ext xmlns:c16="http://schemas.microsoft.com/office/drawing/2014/chart" uri="{C3380CC4-5D6E-409C-BE32-E72D297353CC}">
                <c16:uniqueId val="{00000005-8802-4334-BF7F-AE4654DC37FA}"/>
              </c:ext>
            </c:extLst>
          </c:dPt>
          <c:dPt>
            <c:idx val="8"/>
            <c:invertIfNegative val="0"/>
            <c:bubble3D val="0"/>
            <c:spPr>
              <a:solidFill>
                <a:srgbClr val="A6A6A6"/>
              </a:solidFill>
              <a:ln>
                <a:noFill/>
              </a:ln>
              <a:effectLst/>
            </c:spPr>
            <c:extLst>
              <c:ext xmlns:c16="http://schemas.microsoft.com/office/drawing/2014/chart" uri="{C3380CC4-5D6E-409C-BE32-E72D297353CC}">
                <c16:uniqueId val="{00000004-8802-4334-BF7F-AE4654DC37FA}"/>
              </c:ext>
            </c:extLst>
          </c:dPt>
          <c:dPt>
            <c:idx val="9"/>
            <c:invertIfNegative val="0"/>
            <c:bubble3D val="0"/>
            <c:spPr>
              <a:solidFill>
                <a:srgbClr val="7F7304"/>
              </a:solidFill>
              <a:ln>
                <a:noFill/>
              </a:ln>
              <a:effectLst/>
            </c:spPr>
            <c:extLst>
              <c:ext xmlns:c16="http://schemas.microsoft.com/office/drawing/2014/chart" uri="{C3380CC4-5D6E-409C-BE32-E72D297353CC}">
                <c16:uniqueId val="{0000000F-5859-4E65-B5B2-B2BCD45562E8}"/>
              </c:ext>
            </c:extLst>
          </c:dPt>
          <c:dPt>
            <c:idx val="11"/>
            <c:invertIfNegative val="0"/>
            <c:bubble3D val="0"/>
            <c:spPr>
              <a:solidFill>
                <a:srgbClr val="7F7304"/>
              </a:solidFill>
              <a:ln>
                <a:noFill/>
              </a:ln>
              <a:effectLst/>
            </c:spPr>
            <c:extLst>
              <c:ext xmlns:c16="http://schemas.microsoft.com/office/drawing/2014/chart" uri="{C3380CC4-5D6E-409C-BE32-E72D297353CC}">
                <c16:uniqueId val="{00000000-8802-4334-BF7F-AE4654DC37FA}"/>
              </c:ext>
            </c:extLst>
          </c:dPt>
          <c:dPt>
            <c:idx val="13"/>
            <c:invertIfNegative val="0"/>
            <c:bubble3D val="0"/>
            <c:spPr>
              <a:solidFill>
                <a:srgbClr val="A6A6A6"/>
              </a:solidFill>
              <a:ln>
                <a:noFill/>
              </a:ln>
              <a:effectLst/>
            </c:spPr>
            <c:extLst>
              <c:ext xmlns:c16="http://schemas.microsoft.com/office/drawing/2014/chart" uri="{C3380CC4-5D6E-409C-BE32-E72D297353CC}">
                <c16:uniqueId val="{00000015-4D75-4752-A020-CB6AF5D7A3C7}"/>
              </c:ext>
            </c:extLst>
          </c:dPt>
          <c:dPt>
            <c:idx val="14"/>
            <c:invertIfNegative val="0"/>
            <c:bubble3D val="0"/>
            <c:spPr>
              <a:solidFill>
                <a:schemeClr val="accent4">
                  <a:lumMod val="50000"/>
                </a:schemeClr>
              </a:solidFill>
              <a:ln>
                <a:noFill/>
              </a:ln>
              <a:effectLst/>
            </c:spPr>
            <c:extLst>
              <c:ext xmlns:c16="http://schemas.microsoft.com/office/drawing/2014/chart" uri="{C3380CC4-5D6E-409C-BE32-E72D297353CC}">
                <c16:uniqueId val="{00000015-5859-4E65-B5B2-B2BCD45562E8}"/>
              </c:ext>
            </c:extLst>
          </c:dPt>
          <c:dPt>
            <c:idx val="16"/>
            <c:invertIfNegative val="0"/>
            <c:bubble3D val="0"/>
            <c:spPr>
              <a:solidFill>
                <a:schemeClr val="accent4">
                  <a:lumMod val="50000"/>
                </a:schemeClr>
              </a:solidFill>
              <a:ln>
                <a:noFill/>
              </a:ln>
              <a:effectLst/>
            </c:spPr>
            <c:extLst>
              <c:ext xmlns:c16="http://schemas.microsoft.com/office/drawing/2014/chart" uri="{C3380CC4-5D6E-409C-BE32-E72D297353CC}">
                <c16:uniqueId val="{00000002-8802-4334-BF7F-AE4654DC37FA}"/>
              </c:ext>
            </c:extLst>
          </c:dPt>
          <c:dPt>
            <c:idx val="18"/>
            <c:invertIfNegative val="0"/>
            <c:bubble3D val="0"/>
            <c:spPr>
              <a:solidFill>
                <a:srgbClr val="A6A6A6"/>
              </a:solidFill>
              <a:ln>
                <a:noFill/>
              </a:ln>
              <a:effectLst/>
            </c:spPr>
            <c:extLst>
              <c:ext xmlns:c16="http://schemas.microsoft.com/office/drawing/2014/chart" uri="{C3380CC4-5D6E-409C-BE32-E72D297353CC}">
                <c16:uniqueId val="{00000002-B751-4B1E-854A-0638C7D675B2}"/>
              </c:ext>
            </c:extLst>
          </c:dPt>
          <c:dPt>
            <c:idx val="19"/>
            <c:invertIfNegative val="0"/>
            <c:bubble3D val="0"/>
            <c:spPr>
              <a:solidFill>
                <a:srgbClr val="A6A6A6"/>
              </a:solidFill>
              <a:ln>
                <a:noFill/>
              </a:ln>
              <a:effectLst/>
            </c:spPr>
            <c:extLst>
              <c:ext xmlns:c16="http://schemas.microsoft.com/office/drawing/2014/chart" uri="{C3380CC4-5D6E-409C-BE32-E72D297353CC}">
                <c16:uniqueId val="{00000003-B751-4B1E-854A-0638C7D675B2}"/>
              </c:ext>
            </c:extLst>
          </c:dPt>
          <c:dPt>
            <c:idx val="20"/>
            <c:invertIfNegative val="0"/>
            <c:bubble3D val="0"/>
            <c:spPr>
              <a:solidFill>
                <a:srgbClr val="A6A6A6"/>
              </a:solidFill>
              <a:ln>
                <a:noFill/>
              </a:ln>
              <a:effectLst/>
            </c:spPr>
            <c:extLst>
              <c:ext xmlns:c16="http://schemas.microsoft.com/office/drawing/2014/chart" uri="{C3380CC4-5D6E-409C-BE32-E72D297353CC}">
                <c16:uniqueId val="{0000001F-4D75-4752-A020-CB6AF5D7A3C7}"/>
              </c:ext>
            </c:extLst>
          </c:dPt>
          <c:dPt>
            <c:idx val="21"/>
            <c:invertIfNegative val="0"/>
            <c:bubble3D val="0"/>
            <c:spPr>
              <a:solidFill>
                <a:srgbClr val="A6A6A6"/>
              </a:solidFill>
              <a:ln>
                <a:noFill/>
              </a:ln>
              <a:effectLst/>
            </c:spPr>
            <c:extLst>
              <c:ext xmlns:c16="http://schemas.microsoft.com/office/drawing/2014/chart" uri="{C3380CC4-5D6E-409C-BE32-E72D297353CC}">
                <c16:uniqueId val="{0000001F-5859-4E65-B5B2-B2BCD45562E8}"/>
              </c:ext>
            </c:extLst>
          </c:dPt>
          <c:dLbls>
            <c:dLbl>
              <c:idx val="0"/>
              <c:tx>
                <c:rich>
                  <a:bodyPr/>
                  <a:lstStyle/>
                  <a:p>
                    <a:r>
                      <a:rPr lang="en-US" dirty="0"/>
                      <a:t>+</a:t>
                    </a:r>
                    <a:fld id="{839E8955-405A-420C-964C-C623235E8AF0}"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08B-44AF-9BEB-DA60F6423761}"/>
                </c:ext>
              </c:extLst>
            </c:dLbl>
            <c:dLbl>
              <c:idx val="1"/>
              <c:tx>
                <c:rich>
                  <a:bodyPr/>
                  <a:lstStyle/>
                  <a:p>
                    <a:r>
                      <a:rPr lang="en-US"/>
                      <a:t>+</a:t>
                    </a:r>
                    <a:fld id="{06E88257-0373-4F4D-968C-1E26DEF3C8CB}"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4EA6-4682-927A-28E511880D08}"/>
                </c:ext>
              </c:extLst>
            </c:dLbl>
            <c:dLbl>
              <c:idx val="2"/>
              <c:tx>
                <c:rich>
                  <a:bodyPr/>
                  <a:lstStyle/>
                  <a:p>
                    <a:r>
                      <a:rPr lang="en-US"/>
                      <a:t>+</a:t>
                    </a:r>
                    <a:fld id="{B5740084-5EF6-4444-96B2-C663EA8A44F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802-4334-BF7F-AE4654DC37FA}"/>
                </c:ext>
              </c:extLst>
            </c:dLbl>
            <c:dLbl>
              <c:idx val="3"/>
              <c:tx>
                <c:rich>
                  <a:bodyPr/>
                  <a:lstStyle/>
                  <a:p>
                    <a:r>
                      <a:rPr lang="en-US"/>
                      <a:t>+</a:t>
                    </a:r>
                    <a:fld id="{8BD45F9D-8C7A-4E22-8BF6-F09477C84BC7}"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51-4B1E-854A-0638C7D675B2}"/>
                </c:ext>
              </c:extLst>
            </c:dLbl>
            <c:dLbl>
              <c:idx val="4"/>
              <c:tx>
                <c:rich>
                  <a:bodyPr/>
                  <a:lstStyle/>
                  <a:p>
                    <a:fld id="{846BC63F-2262-4691-8500-D311D8A0A12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59-4E65-B5B2-B2BCD45562E8}"/>
                </c:ext>
              </c:extLst>
            </c:dLbl>
            <c:dLbl>
              <c:idx val="6"/>
              <c:tx>
                <c:rich>
                  <a:bodyPr/>
                  <a:lstStyle/>
                  <a:p>
                    <a:r>
                      <a:rPr lang="en-US"/>
                      <a:t>+</a:t>
                    </a:r>
                    <a:fld id="{F8782F2E-4857-4EEF-BC17-6EF116D2F19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02-4334-BF7F-AE4654DC37FA}"/>
                </c:ext>
              </c:extLst>
            </c:dLbl>
            <c:dLbl>
              <c:idx val="7"/>
              <c:tx>
                <c:rich>
                  <a:bodyPr/>
                  <a:lstStyle/>
                  <a:p>
                    <a:r>
                      <a:rPr lang="en-US"/>
                      <a:t>+</a:t>
                    </a:r>
                    <a:fld id="{4E2F1BF9-8572-46D2-A096-D2EB83E684C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02-4334-BF7F-AE4654DC37FA}"/>
                </c:ext>
              </c:extLst>
            </c:dLbl>
            <c:dLbl>
              <c:idx val="8"/>
              <c:tx>
                <c:rich>
                  <a:bodyPr/>
                  <a:lstStyle/>
                  <a:p>
                    <a:r>
                      <a:rPr lang="en-US"/>
                      <a:t>+</a:t>
                    </a:r>
                    <a:fld id="{0BBBA90E-4698-4A6A-931C-CBCB84DE5E9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802-4334-BF7F-AE4654DC37FA}"/>
                </c:ext>
              </c:extLst>
            </c:dLbl>
            <c:dLbl>
              <c:idx val="9"/>
              <c:tx>
                <c:rich>
                  <a:bodyPr/>
                  <a:lstStyle/>
                  <a:p>
                    <a:fld id="{ED4565A1-6ED4-4202-979D-6D818614AB09}"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859-4E65-B5B2-B2BCD45562E8}"/>
                </c:ext>
              </c:extLst>
            </c:dLbl>
            <c:dLbl>
              <c:idx val="11"/>
              <c:tx>
                <c:rich>
                  <a:bodyPr/>
                  <a:lstStyle/>
                  <a:p>
                    <a:r>
                      <a:rPr lang="en-US"/>
                      <a:t>+</a:t>
                    </a:r>
                    <a:fld id="{291C6A05-0FDD-4441-9088-39297D39004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802-4334-BF7F-AE4654DC37FA}"/>
                </c:ext>
              </c:extLst>
            </c:dLbl>
            <c:dLbl>
              <c:idx val="12"/>
              <c:tx>
                <c:rich>
                  <a:bodyPr/>
                  <a:lstStyle/>
                  <a:p>
                    <a:r>
                      <a:rPr lang="en-US"/>
                      <a:t>+</a:t>
                    </a:r>
                    <a:fld id="{A8FE16C9-33FA-43B5-81FC-DEB862CFA09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4EA6-4682-927A-28E511880D08}"/>
                </c:ext>
              </c:extLst>
            </c:dLbl>
            <c:dLbl>
              <c:idx val="13"/>
              <c:tx>
                <c:rich>
                  <a:bodyPr/>
                  <a:lstStyle/>
                  <a:p>
                    <a:fld id="{22FED440-AACF-4A69-80E2-F295DE8BCADE}"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D75-4752-A020-CB6AF5D7A3C7}"/>
                </c:ext>
              </c:extLst>
            </c:dLbl>
            <c:dLbl>
              <c:idx val="14"/>
              <c:tx>
                <c:rich>
                  <a:bodyPr/>
                  <a:lstStyle/>
                  <a:p>
                    <a:fld id="{0A2E7DCD-7010-44AC-98A4-E258A7807A01}"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859-4E65-B5B2-B2BCD45562E8}"/>
                </c:ext>
              </c:extLst>
            </c:dLbl>
            <c:dLbl>
              <c:idx val="16"/>
              <c:tx>
                <c:rich>
                  <a:bodyPr/>
                  <a:lstStyle/>
                  <a:p>
                    <a:r>
                      <a:rPr lang="en-US"/>
                      <a:t>+</a:t>
                    </a:r>
                    <a:fld id="{0D37098A-652B-4A1F-BA17-8C3403A0C0D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02-4334-BF7F-AE4654DC37FA}"/>
                </c:ext>
              </c:extLst>
            </c:dLbl>
            <c:dLbl>
              <c:idx val="17"/>
              <c:tx>
                <c:rich>
                  <a:bodyPr/>
                  <a:lstStyle/>
                  <a:p>
                    <a:fld id="{2124742C-CF0F-42A5-A049-43BD34F8070D}"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51-4B1E-854A-0638C7D675B2}"/>
                </c:ext>
              </c:extLst>
            </c:dLbl>
            <c:dLbl>
              <c:idx val="19"/>
              <c:tx>
                <c:rich>
                  <a:bodyPr/>
                  <a:lstStyle/>
                  <a:p>
                    <a:r>
                      <a:rPr lang="en-US"/>
                      <a:t>+</a:t>
                    </a:r>
                    <a:fld id="{AB33E590-504F-4AA9-A121-184FAF0CE880}"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751-4B1E-854A-0638C7D675B2}"/>
                </c:ext>
              </c:extLst>
            </c:dLbl>
            <c:dLbl>
              <c:idx val="20"/>
              <c:tx>
                <c:rich>
                  <a:bodyPr/>
                  <a:lstStyle/>
                  <a:p>
                    <a:r>
                      <a:rPr lang="en-US"/>
                      <a:t>+</a:t>
                    </a:r>
                    <a:fld id="{7C2F24D5-D1AD-4593-96D0-9BCBEF68A703}"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4D75-4752-A020-CB6AF5D7A3C7}"/>
                </c:ext>
              </c:extLst>
            </c:dLbl>
            <c:dLbl>
              <c:idx val="21"/>
              <c:tx>
                <c:rich>
                  <a:bodyPr/>
                  <a:lstStyle/>
                  <a:p>
                    <a:r>
                      <a:rPr lang="en-US"/>
                      <a:t>+</a:t>
                    </a:r>
                    <a:fld id="{D332FF7D-0788-4DDD-A2DF-012AB49187E2}"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5859-4E65-B5B2-B2BCD45562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China</c:v>
                </c:pt>
                <c:pt idx="1">
                  <c:v>Japan*</c:v>
                </c:pt>
                <c:pt idx="2">
                  <c:v>Australia</c:v>
                </c:pt>
                <c:pt idx="3">
                  <c:v>India</c:v>
                </c:pt>
                <c:pt idx="4">
                  <c:v>South Korea</c:v>
                </c:pt>
                <c:pt idx="6">
                  <c:v>Kenya</c:v>
                </c:pt>
                <c:pt idx="7">
                  <c:v>Senegal</c:v>
                </c:pt>
                <c:pt idx="8">
                  <c:v>Nigeria</c:v>
                </c:pt>
                <c:pt idx="9">
                  <c:v>Tanzania</c:v>
                </c:pt>
                <c:pt idx="11">
                  <c:v>United Kingdom</c:v>
                </c:pt>
                <c:pt idx="12">
                  <c:v>Italy</c:v>
                </c:pt>
                <c:pt idx="13">
                  <c:v>Germany</c:v>
                </c:pt>
                <c:pt idx="14">
                  <c:v>Norway</c:v>
                </c:pt>
                <c:pt idx="16">
                  <c:v>Chile</c:v>
                </c:pt>
                <c:pt idx="17">
                  <c:v>Brazil</c:v>
                </c:pt>
                <c:pt idx="19">
                  <c:v>Mexico</c:v>
                </c:pt>
                <c:pt idx="20">
                  <c:v>Canada</c:v>
                </c:pt>
                <c:pt idx="21">
                  <c:v>United States</c:v>
                </c:pt>
              </c:strCache>
            </c:strRef>
          </c:cat>
          <c:val>
            <c:numRef>
              <c:f>Sheet1!$B$2:$B$23</c:f>
              <c:numCache>
                <c:formatCode>General</c:formatCode>
                <c:ptCount val="22"/>
                <c:pt idx="0">
                  <c:v>14.000000000000007</c:v>
                </c:pt>
                <c:pt idx="1">
                  <c:v>3</c:v>
                </c:pt>
                <c:pt idx="2">
                  <c:v>2.0000000000000018</c:v>
                </c:pt>
                <c:pt idx="3">
                  <c:v>1.9999999999999962</c:v>
                </c:pt>
                <c:pt idx="4">
                  <c:v>-4.9999999999999991</c:v>
                </c:pt>
                <c:pt idx="6">
                  <c:v>8.0000000000000071</c:v>
                </c:pt>
                <c:pt idx="7">
                  <c:v>4.9999999999999991</c:v>
                </c:pt>
                <c:pt idx="8">
                  <c:v>1.0000000000000009</c:v>
                </c:pt>
                <c:pt idx="9">
                  <c:v>-3.9999999999999982</c:v>
                </c:pt>
                <c:pt idx="11">
                  <c:v>7.0000000000000009</c:v>
                </c:pt>
                <c:pt idx="12">
                  <c:v>1.9999999999999962</c:v>
                </c:pt>
                <c:pt idx="13">
                  <c:v>1.0000000000000009</c:v>
                </c:pt>
                <c:pt idx="14">
                  <c:v>0</c:v>
                </c:pt>
                <c:pt idx="16">
                  <c:v>4.0000000000000036</c:v>
                </c:pt>
                <c:pt idx="17">
                  <c:v>-1.0000000000000009</c:v>
                </c:pt>
                <c:pt idx="19">
                  <c:v>3.0000000000000027</c:v>
                </c:pt>
                <c:pt idx="20">
                  <c:v>2.0000000000000018</c:v>
                </c:pt>
                <c:pt idx="21">
                  <c:v>2.0000000000000018</c:v>
                </c:pt>
              </c:numCache>
            </c:numRef>
          </c:val>
          <c:extLst>
            <c:ext xmlns:c16="http://schemas.microsoft.com/office/drawing/2014/chart" uri="{C3380CC4-5D6E-409C-BE32-E72D297353CC}">
              <c16:uniqueId val="{00000000-F08B-44AF-9BEB-DA60F6423761}"/>
            </c:ext>
          </c:extLst>
        </c:ser>
        <c:dLbls>
          <c:dLblPos val="outEnd"/>
          <c:showLegendKey val="0"/>
          <c:showVal val="1"/>
          <c:showCatName val="0"/>
          <c:showSerName val="0"/>
          <c:showPercent val="0"/>
          <c:showBubbleSize val="0"/>
        </c:dLbls>
        <c:gapWidth val="219"/>
        <c:overlap val="-27"/>
        <c:axId val="980204560"/>
        <c:axId val="808309120"/>
      </c:barChart>
      <c:catAx>
        <c:axId val="98020456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1200" baseline="0">
                <a:solidFill>
                  <a:schemeClr val="tx1"/>
                </a:solidFill>
                <a:latin typeface="+mn-lt"/>
                <a:ea typeface="+mn-ea"/>
                <a:cs typeface="+mn-cs"/>
              </a:defRPr>
            </a:pPr>
            <a:endParaRPr lang="en-US"/>
          </a:p>
        </c:txPr>
        <c:crossAx val="808309120"/>
        <c:crosses val="autoZero"/>
        <c:auto val="1"/>
        <c:lblAlgn val="ctr"/>
        <c:lblOffset val="100"/>
        <c:noMultiLvlLbl val="0"/>
      </c:catAx>
      <c:valAx>
        <c:axId val="808309120"/>
        <c:scaling>
          <c:orientation val="minMax"/>
        </c:scaling>
        <c:delete val="1"/>
        <c:axPos val="l"/>
        <c:numFmt formatCode="General" sourceLinked="1"/>
        <c:majorTickMark val="none"/>
        <c:minorTickMark val="none"/>
        <c:tickLblPos val="nextTo"/>
        <c:crossAx val="980204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8EBDB-E57C-4BDB-87DF-3588B5BB166D}"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DC932-18AA-4F18-AB7B-E8551951BAC0}" type="slidenum">
              <a:rPr lang="en-US" smtClean="0"/>
              <a:t>‹#›</a:t>
            </a:fld>
            <a:endParaRPr lang="en-US"/>
          </a:p>
        </p:txBody>
      </p:sp>
    </p:spTree>
    <p:extLst>
      <p:ext uri="{BB962C8B-B14F-4D97-AF65-F5344CB8AC3E}">
        <p14:creationId xmlns:p14="http://schemas.microsoft.com/office/powerpoint/2010/main" val="368849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8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Nav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9491" y="2563169"/>
            <a:ext cx="5478163" cy="1046440"/>
          </a:xfrm>
          <a:noFill/>
          <a:ln w="19050">
            <a:solidFill>
              <a:schemeClr val="tx2"/>
            </a:solidFill>
          </a:ln>
        </p:spPr>
        <p:txBody>
          <a:bodyPr wrap="square" lIns="182880" tIns="182880" rIns="182880" bIns="182880" anchor="ctr">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6" name="Picture Placeholder 5">
            <a:extLst>
              <a:ext uri="{FF2B5EF4-FFF2-40B4-BE49-F238E27FC236}">
                <a16:creationId xmlns:a16="http://schemas.microsoft.com/office/drawing/2014/main" id="{05943846-7FE6-B540-9C15-F587ACADB72E}"/>
              </a:ext>
            </a:extLst>
          </p:cNvPr>
          <p:cNvSpPr>
            <a:spLocks noGrp="1"/>
          </p:cNvSpPr>
          <p:nvPr>
            <p:ph type="pic" sz="quarter" idx="10"/>
          </p:nvPr>
        </p:nvSpPr>
        <p:spPr>
          <a:xfrm>
            <a:off x="1695236" y="369888"/>
            <a:ext cx="10130319" cy="5681591"/>
          </a:xfrm>
        </p:spPr>
        <p:txBody>
          <a:bodyPr/>
          <a:lstStyle>
            <a:lvl1pPr algn="ctr">
              <a:buNone/>
              <a:defRPr/>
            </a:lvl1pPr>
          </a:lstStyle>
          <a:p>
            <a:endParaRPr lang="en-US" dirty="0"/>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4" name="Rectangle 3">
            <a:extLst>
              <a:ext uri="{FF2B5EF4-FFF2-40B4-BE49-F238E27FC236}">
                <a16:creationId xmlns:a16="http://schemas.microsoft.com/office/drawing/2014/main" id="{BFAE7053-7B9C-6BAE-E2D4-71A1F2B1C0C2}"/>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7">
            <a:extLst>
              <a:ext uri="{FF2B5EF4-FFF2-40B4-BE49-F238E27FC236}">
                <a16:creationId xmlns:a16="http://schemas.microsoft.com/office/drawing/2014/main" id="{438448F4-5602-045C-E484-0BD9ADC8E7DB}"/>
              </a:ext>
            </a:extLst>
          </p:cNvPr>
          <p:cNvSpPr>
            <a:spLocks noGrp="1"/>
          </p:cNvSpPr>
          <p:nvPr>
            <p:ph type="body" sz="quarter" idx="11"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0" name="Graphic 9">
            <a:extLst>
              <a:ext uri="{FF2B5EF4-FFF2-40B4-BE49-F238E27FC236}">
                <a16:creationId xmlns:a16="http://schemas.microsoft.com/office/drawing/2014/main" id="{CB6E30CA-EB65-F77A-E0F6-62FD3D5D3A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1" name="TextBox 10">
            <a:extLst>
              <a:ext uri="{FF2B5EF4-FFF2-40B4-BE49-F238E27FC236}">
                <a16:creationId xmlns:a16="http://schemas.microsoft.com/office/drawing/2014/main" id="{02423A7C-B6E4-3CD7-FE02-4B1E8533E092}"/>
              </a:ext>
            </a:extLst>
          </p:cNvPr>
          <p:cNvSpPr txBox="1"/>
          <p:nvPr userDrawn="1"/>
        </p:nvSpPr>
        <p:spPr>
          <a:xfrm>
            <a:off x="8572501" y="6421245"/>
            <a:ext cx="3247084" cy="246221"/>
          </a:xfrm>
          <a:prstGeom prst="rect">
            <a:avLst/>
          </a:prstGeom>
          <a:noFill/>
        </p:spPr>
        <p:txBody>
          <a:bodyPr wrap="square" rIns="0" rtlCol="0">
            <a:spAutoFit/>
          </a:bodyPr>
          <a:lstStyle/>
          <a:p>
            <a:pPr algn="r"/>
            <a:r>
              <a:rPr lang="en-US" sz="1000" dirty="0">
                <a:solidFill>
                  <a:schemeClr val="bg1"/>
                </a:solidFill>
              </a:rPr>
              <a:t>Methane Public Opinion Poll: Policymaker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3960248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12192000"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5" name="Rectangle 4">
            <a:extLst>
              <a:ext uri="{FF2B5EF4-FFF2-40B4-BE49-F238E27FC236}">
                <a16:creationId xmlns:a16="http://schemas.microsoft.com/office/drawing/2014/main" id="{34980294-2DD4-CD2F-9D12-4B6D1A2FE7B9}"/>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8B46B8A6-90C8-0013-2EEE-BD4B47FE0290}"/>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9" name="Graphic 8">
            <a:extLst>
              <a:ext uri="{FF2B5EF4-FFF2-40B4-BE49-F238E27FC236}">
                <a16:creationId xmlns:a16="http://schemas.microsoft.com/office/drawing/2014/main" id="{90470B77-0024-C653-5E33-C43B89A07D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0" name="TextBox 9">
            <a:extLst>
              <a:ext uri="{FF2B5EF4-FFF2-40B4-BE49-F238E27FC236}">
                <a16:creationId xmlns:a16="http://schemas.microsoft.com/office/drawing/2014/main" id="{3C765151-33DC-1730-9898-671B4EB4E4CE}"/>
              </a:ext>
            </a:extLst>
          </p:cNvPr>
          <p:cNvSpPr txBox="1"/>
          <p:nvPr userDrawn="1"/>
        </p:nvSpPr>
        <p:spPr>
          <a:xfrm>
            <a:off x="8502163" y="6421245"/>
            <a:ext cx="3317422" cy="246221"/>
          </a:xfrm>
          <a:prstGeom prst="rect">
            <a:avLst/>
          </a:prstGeom>
          <a:noFill/>
        </p:spPr>
        <p:txBody>
          <a:bodyPr wrap="square" rIns="0" rtlCol="0">
            <a:spAutoFit/>
          </a:bodyPr>
          <a:lstStyle/>
          <a:p>
            <a:pPr algn="r"/>
            <a:r>
              <a:rPr lang="en-US" sz="1000" dirty="0">
                <a:solidFill>
                  <a:schemeClr val="bg1"/>
                </a:solidFill>
              </a:rPr>
              <a:t>Methane Public Opinion Poll: Policy Executive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39293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8827" y="2766174"/>
            <a:ext cx="5455578" cy="1046440"/>
          </a:xfrm>
          <a:noFill/>
          <a:ln w="19050">
            <a:solidFill>
              <a:schemeClr val="tx2"/>
            </a:solidFill>
          </a:ln>
        </p:spPr>
        <p:txBody>
          <a:bodyPr wrap="square" lIns="182880" tIns="182880" rIns="182880" bIns="182880" anchor="t">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8" name="Picture Placeholder 7">
            <a:extLst>
              <a:ext uri="{FF2B5EF4-FFF2-40B4-BE49-F238E27FC236}">
                <a16:creationId xmlns:a16="http://schemas.microsoft.com/office/drawing/2014/main" id="{EA9756B9-A39E-ED4B-ABF5-06D257761FA7}"/>
              </a:ext>
            </a:extLst>
          </p:cNvPr>
          <p:cNvSpPr>
            <a:spLocks noGrp="1"/>
          </p:cNvSpPr>
          <p:nvPr>
            <p:ph type="pic" sz="quarter" idx="10" hasCustomPrompt="1"/>
          </p:nvPr>
        </p:nvSpPr>
        <p:spPr>
          <a:xfrm>
            <a:off x="369888" y="359596"/>
            <a:ext cx="11455400" cy="5702157"/>
          </a:xfrm>
        </p:spPr>
        <p:txBody>
          <a:bodyPr/>
          <a:lstStyle>
            <a:lvl1pPr algn="ctr">
              <a:buNone/>
              <a:defRPr/>
            </a:lvl1pPr>
          </a:lstStyle>
          <a:p>
            <a:r>
              <a:rPr lang="en-US" dirty="0"/>
              <a:t> </a:t>
            </a:r>
          </a:p>
        </p:txBody>
      </p:sp>
    </p:spTree>
    <p:extLst>
      <p:ext uri="{BB962C8B-B14F-4D97-AF65-F5344CB8AC3E}">
        <p14:creationId xmlns:p14="http://schemas.microsoft.com/office/powerpoint/2010/main" val="268561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ersed">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D2E0A0-C8DF-AB41-9ED6-D80948890655}"/>
              </a:ext>
            </a:extLst>
          </p:cNvPr>
          <p:cNvSpPr/>
          <p:nvPr userDrawn="1"/>
        </p:nvSpPr>
        <p:spPr>
          <a:xfrm>
            <a:off x="0" y="6431622"/>
            <a:ext cx="12192000" cy="426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AA1F097-CF6D-5F4C-BF22-1AECD686485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63" r="60811"/>
          <a:stretch/>
        </p:blipFill>
        <p:spPr>
          <a:xfrm>
            <a:off x="386663" y="6174321"/>
            <a:ext cx="552450" cy="544384"/>
          </a:xfrm>
          <a:prstGeom prst="rect">
            <a:avLst/>
          </a:prstGeom>
        </p:spPr>
      </p:pic>
      <p:sp>
        <p:nvSpPr>
          <p:cNvPr id="11" name="Title 1">
            <a:extLst>
              <a:ext uri="{FF2B5EF4-FFF2-40B4-BE49-F238E27FC236}">
                <a16:creationId xmlns:a16="http://schemas.microsoft.com/office/drawing/2014/main" id="{617C9EDA-4F92-F94C-AC8C-DA24B524284E}"/>
              </a:ext>
            </a:extLst>
          </p:cNvPr>
          <p:cNvSpPr>
            <a:spLocks noGrp="1"/>
          </p:cNvSpPr>
          <p:nvPr>
            <p:ph type="title" hasCustomPrompt="1"/>
          </p:nvPr>
        </p:nvSpPr>
        <p:spPr>
          <a:xfrm>
            <a:off x="0"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2" name="TextBox 11">
            <a:extLst>
              <a:ext uri="{FF2B5EF4-FFF2-40B4-BE49-F238E27FC236}">
                <a16:creationId xmlns:a16="http://schemas.microsoft.com/office/drawing/2014/main" id="{7DCD3105-CD2D-DF4E-8FD1-FC7718181248}"/>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err="1">
                <a:solidFill>
                  <a:schemeClr val="bg1"/>
                </a:solidFill>
              </a:rPr>
              <a:t>Benenson</a:t>
            </a:r>
            <a:r>
              <a:rPr lang="en-US" sz="1000" dirty="0">
                <a:solidFill>
                  <a:schemeClr val="bg1"/>
                </a:solidFill>
              </a:rPr>
              <a:t>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161453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ersed SideNav">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3" name="Rectangle 2">
            <a:extLst>
              <a:ext uri="{FF2B5EF4-FFF2-40B4-BE49-F238E27FC236}">
                <a16:creationId xmlns:a16="http://schemas.microsoft.com/office/drawing/2014/main" id="{CC6AE18A-D58E-1940-9701-AE9F358DEF70}"/>
              </a:ext>
            </a:extLst>
          </p:cNvPr>
          <p:cNvSpPr/>
          <p:nvPr userDrawn="1"/>
        </p:nvSpPr>
        <p:spPr>
          <a:xfrm>
            <a:off x="0" y="6431622"/>
            <a:ext cx="12192000" cy="426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tx2"/>
          </a:solidFill>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pic>
        <p:nvPicPr>
          <p:cNvPr id="17" name="Graphic 16">
            <a:extLst>
              <a:ext uri="{FF2B5EF4-FFF2-40B4-BE49-F238E27FC236}">
                <a16:creationId xmlns:a16="http://schemas.microsoft.com/office/drawing/2014/main" id="{5084C545-436D-F94E-970E-758CDFBF36C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63" r="60811"/>
          <a:stretch/>
        </p:blipFill>
        <p:spPr>
          <a:xfrm>
            <a:off x="386663" y="6174321"/>
            <a:ext cx="552450" cy="544384"/>
          </a:xfrm>
          <a:prstGeom prst="rect">
            <a:avLst/>
          </a:prstGeom>
        </p:spPr>
      </p:pic>
      <p:sp>
        <p:nvSpPr>
          <p:cNvPr id="21" name="TextBox 20">
            <a:extLst>
              <a:ext uri="{FF2B5EF4-FFF2-40B4-BE49-F238E27FC236}">
                <a16:creationId xmlns:a16="http://schemas.microsoft.com/office/drawing/2014/main" id="{12C2A3DB-568E-E146-A37F-8174D98B7E16}"/>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err="1">
                <a:solidFill>
                  <a:schemeClr val="bg1"/>
                </a:solidFill>
              </a:rPr>
              <a:t>Benenson</a:t>
            </a:r>
            <a:r>
              <a:rPr lang="en-US" sz="1000" dirty="0">
                <a:solidFill>
                  <a:schemeClr val="bg1"/>
                </a:solidFill>
              </a:rPr>
              <a:t>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3189432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88A299-488F-A12B-A3C6-851BC0EC48DA}"/>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3" name="Rectangle 2">
            <a:extLst>
              <a:ext uri="{FF2B5EF4-FFF2-40B4-BE49-F238E27FC236}">
                <a16:creationId xmlns:a16="http://schemas.microsoft.com/office/drawing/2014/main" id="{01FF123A-2C04-3089-6E24-6CB918FA2064}"/>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43B769B9-B569-0EDF-22A4-6725DBB82DD4}"/>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5" name="Graphic 4">
            <a:extLst>
              <a:ext uri="{FF2B5EF4-FFF2-40B4-BE49-F238E27FC236}">
                <a16:creationId xmlns:a16="http://schemas.microsoft.com/office/drawing/2014/main" id="{8287C149-B95F-6046-74FC-CD86BEEAF7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6" name="TextBox 5">
            <a:extLst>
              <a:ext uri="{FF2B5EF4-FFF2-40B4-BE49-F238E27FC236}">
                <a16:creationId xmlns:a16="http://schemas.microsoft.com/office/drawing/2014/main" id="{569079D8-FEC1-CD79-F05A-142B60043660}"/>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Japan</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31108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ideNav">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8" name="TextBox 17">
            <a:extLst>
              <a:ext uri="{FF2B5EF4-FFF2-40B4-BE49-F238E27FC236}">
                <a16:creationId xmlns:a16="http://schemas.microsoft.com/office/drawing/2014/main" id="{AD0FD33F-E080-A100-7163-7ED24FD13D06}"/>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19" name="Rectangle 18">
            <a:extLst>
              <a:ext uri="{FF2B5EF4-FFF2-40B4-BE49-F238E27FC236}">
                <a16:creationId xmlns:a16="http://schemas.microsoft.com/office/drawing/2014/main" id="{5E3EAA07-6D42-AF42-92B7-6176B2A6B86A}"/>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7">
            <a:extLst>
              <a:ext uri="{FF2B5EF4-FFF2-40B4-BE49-F238E27FC236}">
                <a16:creationId xmlns:a16="http://schemas.microsoft.com/office/drawing/2014/main" id="{1AE7E785-B194-E5DA-8133-BB82D6C7AC21}"/>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21" name="Graphic 20">
            <a:extLst>
              <a:ext uri="{FF2B5EF4-FFF2-40B4-BE49-F238E27FC236}">
                <a16:creationId xmlns:a16="http://schemas.microsoft.com/office/drawing/2014/main" id="{8883690D-8A07-EA6F-F08F-78068CCD33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22" name="TextBox 21">
            <a:extLst>
              <a:ext uri="{FF2B5EF4-FFF2-40B4-BE49-F238E27FC236}">
                <a16:creationId xmlns:a16="http://schemas.microsoft.com/office/drawing/2014/main" id="{CBE70F5D-C2AC-A1E1-4CD3-FB2D0A4FF1EF}"/>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Japan </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9119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Nav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9491" y="2563169"/>
            <a:ext cx="5478163" cy="1046440"/>
          </a:xfrm>
          <a:noFill/>
          <a:ln w="19050">
            <a:solidFill>
              <a:schemeClr val="tx2"/>
            </a:solidFill>
          </a:ln>
        </p:spPr>
        <p:txBody>
          <a:bodyPr wrap="square" lIns="182880" tIns="182880" rIns="182880" bIns="182880" anchor="ctr">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6" name="Picture Placeholder 5">
            <a:extLst>
              <a:ext uri="{FF2B5EF4-FFF2-40B4-BE49-F238E27FC236}">
                <a16:creationId xmlns:a16="http://schemas.microsoft.com/office/drawing/2014/main" id="{05943846-7FE6-B540-9C15-F587ACADB72E}"/>
              </a:ext>
            </a:extLst>
          </p:cNvPr>
          <p:cNvSpPr>
            <a:spLocks noGrp="1"/>
          </p:cNvSpPr>
          <p:nvPr>
            <p:ph type="pic" sz="quarter" idx="10"/>
          </p:nvPr>
        </p:nvSpPr>
        <p:spPr>
          <a:xfrm>
            <a:off x="1695236" y="369888"/>
            <a:ext cx="10130319" cy="5681591"/>
          </a:xfrm>
        </p:spPr>
        <p:txBody>
          <a:bodyPr/>
          <a:lstStyle>
            <a:lvl1pPr algn="ctr">
              <a:buNone/>
              <a:defRPr/>
            </a:lvl1pPr>
          </a:lstStyle>
          <a:p>
            <a:endParaRPr lang="en-US" dirty="0"/>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15" name="TextBox 14">
            <a:extLst>
              <a:ext uri="{FF2B5EF4-FFF2-40B4-BE49-F238E27FC236}">
                <a16:creationId xmlns:a16="http://schemas.microsoft.com/office/drawing/2014/main" id="{41EEF011-8BD2-C535-A42D-B2F8FC06ECB5}"/>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16" name="Rectangle 15">
            <a:extLst>
              <a:ext uri="{FF2B5EF4-FFF2-40B4-BE49-F238E27FC236}">
                <a16:creationId xmlns:a16="http://schemas.microsoft.com/office/drawing/2014/main" id="{2B5AD973-9959-5078-5216-883547AFAF57}"/>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7">
            <a:extLst>
              <a:ext uri="{FF2B5EF4-FFF2-40B4-BE49-F238E27FC236}">
                <a16:creationId xmlns:a16="http://schemas.microsoft.com/office/drawing/2014/main" id="{E0E10F63-4277-7F31-A5FF-DBA411C3B3FF}"/>
              </a:ext>
            </a:extLst>
          </p:cNvPr>
          <p:cNvSpPr>
            <a:spLocks noGrp="1"/>
          </p:cNvSpPr>
          <p:nvPr>
            <p:ph type="body" sz="quarter" idx="11"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8" name="Graphic 17">
            <a:extLst>
              <a:ext uri="{FF2B5EF4-FFF2-40B4-BE49-F238E27FC236}">
                <a16:creationId xmlns:a16="http://schemas.microsoft.com/office/drawing/2014/main" id="{E3B3CF85-FD05-298A-0A45-80AC93E4AA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9" name="TextBox 18">
            <a:extLst>
              <a:ext uri="{FF2B5EF4-FFF2-40B4-BE49-F238E27FC236}">
                <a16:creationId xmlns:a16="http://schemas.microsoft.com/office/drawing/2014/main" id="{73D82595-3C45-186A-E50B-AF962614758E}"/>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Japan </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295229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12192000"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0" name="TextBox 9">
            <a:extLst>
              <a:ext uri="{FF2B5EF4-FFF2-40B4-BE49-F238E27FC236}">
                <a16:creationId xmlns:a16="http://schemas.microsoft.com/office/drawing/2014/main" id="{EDFEBB0C-2107-7280-2634-184292F81AC7}"/>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11" name="Rectangle 10">
            <a:extLst>
              <a:ext uri="{FF2B5EF4-FFF2-40B4-BE49-F238E27FC236}">
                <a16:creationId xmlns:a16="http://schemas.microsoft.com/office/drawing/2014/main" id="{97C81797-4D17-E9A5-6917-3CDD1E953938}"/>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0DAFD776-5811-22F5-44BC-B3EC27344289}"/>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3" name="Graphic 12">
            <a:extLst>
              <a:ext uri="{FF2B5EF4-FFF2-40B4-BE49-F238E27FC236}">
                <a16:creationId xmlns:a16="http://schemas.microsoft.com/office/drawing/2014/main" id="{808510F0-D990-6D4B-9AE3-7874A19E58E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4" name="TextBox 13">
            <a:extLst>
              <a:ext uri="{FF2B5EF4-FFF2-40B4-BE49-F238E27FC236}">
                <a16:creationId xmlns:a16="http://schemas.microsoft.com/office/drawing/2014/main" id="{0944398A-2367-FEFC-1AFE-21046057BDDD}"/>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Japan </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128015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8827" y="2766174"/>
            <a:ext cx="5455578" cy="1046440"/>
          </a:xfrm>
          <a:noFill/>
          <a:ln w="19050">
            <a:solidFill>
              <a:schemeClr val="tx2"/>
            </a:solidFill>
          </a:ln>
        </p:spPr>
        <p:txBody>
          <a:bodyPr wrap="square" lIns="182880" tIns="182880" rIns="182880" bIns="182880" anchor="t">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8" name="Picture Placeholder 7">
            <a:extLst>
              <a:ext uri="{FF2B5EF4-FFF2-40B4-BE49-F238E27FC236}">
                <a16:creationId xmlns:a16="http://schemas.microsoft.com/office/drawing/2014/main" id="{EA9756B9-A39E-ED4B-ABF5-06D257761FA7}"/>
              </a:ext>
            </a:extLst>
          </p:cNvPr>
          <p:cNvSpPr>
            <a:spLocks noGrp="1"/>
          </p:cNvSpPr>
          <p:nvPr>
            <p:ph type="pic" sz="quarter" idx="10" hasCustomPrompt="1"/>
          </p:nvPr>
        </p:nvSpPr>
        <p:spPr>
          <a:xfrm>
            <a:off x="328916" y="367274"/>
            <a:ext cx="11455400" cy="5702157"/>
          </a:xfrm>
        </p:spPr>
        <p:txBody>
          <a:bodyPr/>
          <a:lstStyle>
            <a:lvl1pPr algn="ctr">
              <a:buNone/>
              <a:defRPr/>
            </a:lvl1pPr>
          </a:lstStyle>
          <a:p>
            <a:r>
              <a:rPr lang="en-US" dirty="0"/>
              <a:t> </a:t>
            </a:r>
          </a:p>
        </p:txBody>
      </p:sp>
    </p:spTree>
    <p:extLst>
      <p:ext uri="{BB962C8B-B14F-4D97-AF65-F5344CB8AC3E}">
        <p14:creationId xmlns:p14="http://schemas.microsoft.com/office/powerpoint/2010/main" val="138853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ideNav">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1" name="Rectangle 10">
            <a:extLst>
              <a:ext uri="{FF2B5EF4-FFF2-40B4-BE49-F238E27FC236}">
                <a16:creationId xmlns:a16="http://schemas.microsoft.com/office/drawing/2014/main" id="{257727E0-C0A3-71B3-4F17-FF073AE4109C}"/>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8D5DF9BD-4EB1-3F4B-47C9-0346E0DA0BD8}"/>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3" name="Graphic 12">
            <a:extLst>
              <a:ext uri="{FF2B5EF4-FFF2-40B4-BE49-F238E27FC236}">
                <a16:creationId xmlns:a16="http://schemas.microsoft.com/office/drawing/2014/main" id="{C6439353-158F-B311-60E3-31C278D85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4" name="TextBox 13">
            <a:extLst>
              <a:ext uri="{FF2B5EF4-FFF2-40B4-BE49-F238E27FC236}">
                <a16:creationId xmlns:a16="http://schemas.microsoft.com/office/drawing/2014/main" id="{3CEB3EA5-C5F9-BD98-DC0A-882434A3FA99}"/>
              </a:ext>
            </a:extLst>
          </p:cNvPr>
          <p:cNvSpPr txBox="1"/>
          <p:nvPr userDrawn="1"/>
        </p:nvSpPr>
        <p:spPr>
          <a:xfrm>
            <a:off x="8578735" y="6421245"/>
            <a:ext cx="3240849" cy="246221"/>
          </a:xfrm>
          <a:prstGeom prst="rect">
            <a:avLst/>
          </a:prstGeom>
          <a:noFill/>
        </p:spPr>
        <p:txBody>
          <a:bodyPr wrap="square" rIns="0" rtlCol="0">
            <a:spAutoFit/>
          </a:bodyPr>
          <a:lstStyle/>
          <a:p>
            <a:pPr algn="r"/>
            <a:r>
              <a:rPr lang="en-US" sz="1000" dirty="0">
                <a:solidFill>
                  <a:schemeClr val="bg1"/>
                </a:solidFill>
              </a:rPr>
              <a:t>Methane Public Opinion Poll: Policy Executive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2009518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versed">
    <p:bg>
      <p:bgPr>
        <a:solidFill>
          <a:schemeClr val="tx2"/>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17C9EDA-4F92-F94C-AC8C-DA24B524284E}"/>
              </a:ext>
            </a:extLst>
          </p:cNvPr>
          <p:cNvSpPr>
            <a:spLocks noGrp="1"/>
          </p:cNvSpPr>
          <p:nvPr>
            <p:ph type="title" hasCustomPrompt="1"/>
          </p:nvPr>
        </p:nvSpPr>
        <p:spPr>
          <a:xfrm>
            <a:off x="0"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2" name="TextBox 1">
            <a:extLst>
              <a:ext uri="{FF2B5EF4-FFF2-40B4-BE49-F238E27FC236}">
                <a16:creationId xmlns:a16="http://schemas.microsoft.com/office/drawing/2014/main" id="{5D919865-07EA-685D-2671-7799D204E5D7}"/>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3" name="Rectangle 2">
            <a:extLst>
              <a:ext uri="{FF2B5EF4-FFF2-40B4-BE49-F238E27FC236}">
                <a16:creationId xmlns:a16="http://schemas.microsoft.com/office/drawing/2014/main" id="{0FB6C349-A35B-C0AC-82B9-50072253882C}"/>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A8376BDF-3D15-A4D9-BEAC-E5A0528B8DF9}"/>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5" name="Graphic 4">
            <a:extLst>
              <a:ext uri="{FF2B5EF4-FFF2-40B4-BE49-F238E27FC236}">
                <a16:creationId xmlns:a16="http://schemas.microsoft.com/office/drawing/2014/main" id="{D97030BA-BF23-ECF3-88EB-09F3EA5F7CD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7" name="TextBox 6">
            <a:extLst>
              <a:ext uri="{FF2B5EF4-FFF2-40B4-BE49-F238E27FC236}">
                <a16:creationId xmlns:a16="http://schemas.microsoft.com/office/drawing/2014/main" id="{E44EC8D7-18A8-8ACF-DF31-4DD87B8F1601}"/>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Full Report  </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77513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versed SideNav">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tx2"/>
          </a:solidFill>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4" name="TextBox 3">
            <a:extLst>
              <a:ext uri="{FF2B5EF4-FFF2-40B4-BE49-F238E27FC236}">
                <a16:creationId xmlns:a16="http://schemas.microsoft.com/office/drawing/2014/main" id="{209E34A4-0889-1AAC-8F31-D8C7EBE4AD5B}"/>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a:solidFill>
                  <a:schemeClr val="bg1"/>
                </a:solidFill>
              </a:rPr>
              <a:t>Benenson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
        <p:nvSpPr>
          <p:cNvPr id="6" name="Rectangle 5">
            <a:extLst>
              <a:ext uri="{FF2B5EF4-FFF2-40B4-BE49-F238E27FC236}">
                <a16:creationId xmlns:a16="http://schemas.microsoft.com/office/drawing/2014/main" id="{A4A6B0A1-0ABA-E6E4-F656-B4F524299126}"/>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7">
            <a:extLst>
              <a:ext uri="{FF2B5EF4-FFF2-40B4-BE49-F238E27FC236}">
                <a16:creationId xmlns:a16="http://schemas.microsoft.com/office/drawing/2014/main" id="{F5AA57D9-480E-72F9-25B6-7F30284F010A}"/>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8" name="Graphic 7">
            <a:extLst>
              <a:ext uri="{FF2B5EF4-FFF2-40B4-BE49-F238E27FC236}">
                <a16:creationId xmlns:a16="http://schemas.microsoft.com/office/drawing/2014/main" id="{A8C9FD5F-0C15-5227-2105-F968305BBD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9" name="TextBox 8">
            <a:extLst>
              <a:ext uri="{FF2B5EF4-FFF2-40B4-BE49-F238E27FC236}">
                <a16:creationId xmlns:a16="http://schemas.microsoft.com/office/drawing/2014/main" id="{EF059842-0BD8-F7E6-6337-0A9B763B63EB}"/>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Full Report  </a:t>
            </a:r>
            <a:r>
              <a:rPr lang="en-US" sz="1000" dirty="0">
                <a:solidFill>
                  <a:schemeClr val="accent1">
                    <a:lumMod val="40000"/>
                    <a:lumOff val="60000"/>
                  </a:schemeClr>
                </a:solidFill>
              </a:rPr>
              <a:t>|  </a:t>
            </a:r>
            <a:fld id="{3999E08A-A029-A34B-B749-3BF17D1C2A1C}"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4181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Nav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9491" y="2563169"/>
            <a:ext cx="5478163" cy="1046440"/>
          </a:xfrm>
          <a:noFill/>
          <a:ln w="19050">
            <a:solidFill>
              <a:schemeClr val="tx2"/>
            </a:solidFill>
          </a:ln>
        </p:spPr>
        <p:txBody>
          <a:bodyPr wrap="square" lIns="182880" tIns="182880" rIns="182880" bIns="182880" anchor="ctr">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6" name="Picture Placeholder 5">
            <a:extLst>
              <a:ext uri="{FF2B5EF4-FFF2-40B4-BE49-F238E27FC236}">
                <a16:creationId xmlns:a16="http://schemas.microsoft.com/office/drawing/2014/main" id="{05943846-7FE6-B540-9C15-F587ACADB72E}"/>
              </a:ext>
            </a:extLst>
          </p:cNvPr>
          <p:cNvSpPr>
            <a:spLocks noGrp="1"/>
          </p:cNvSpPr>
          <p:nvPr>
            <p:ph type="pic" sz="quarter" idx="10"/>
          </p:nvPr>
        </p:nvSpPr>
        <p:spPr>
          <a:xfrm>
            <a:off x="1695236" y="369888"/>
            <a:ext cx="10130319" cy="5681591"/>
          </a:xfrm>
        </p:spPr>
        <p:txBody>
          <a:bodyPr/>
          <a:lstStyle>
            <a:lvl1pPr algn="ctr">
              <a:buNone/>
              <a:defRPr/>
            </a:lvl1pPr>
          </a:lstStyle>
          <a:p>
            <a:endParaRPr lang="en-US" dirty="0"/>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4" name="Rectangle 3">
            <a:extLst>
              <a:ext uri="{FF2B5EF4-FFF2-40B4-BE49-F238E27FC236}">
                <a16:creationId xmlns:a16="http://schemas.microsoft.com/office/drawing/2014/main" id="{7D60026C-A5F1-9785-88FE-FF5DD48CC5EE}"/>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7">
            <a:extLst>
              <a:ext uri="{FF2B5EF4-FFF2-40B4-BE49-F238E27FC236}">
                <a16:creationId xmlns:a16="http://schemas.microsoft.com/office/drawing/2014/main" id="{D743B5D3-22BA-439F-23A5-E889719582BF}"/>
              </a:ext>
            </a:extLst>
          </p:cNvPr>
          <p:cNvSpPr>
            <a:spLocks noGrp="1"/>
          </p:cNvSpPr>
          <p:nvPr>
            <p:ph type="body" sz="quarter" idx="11"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0" name="Graphic 9">
            <a:extLst>
              <a:ext uri="{FF2B5EF4-FFF2-40B4-BE49-F238E27FC236}">
                <a16:creationId xmlns:a16="http://schemas.microsoft.com/office/drawing/2014/main" id="{E7BD49CF-6C0F-612E-AE6D-6AB857FF09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2" name="TextBox 11">
            <a:extLst>
              <a:ext uri="{FF2B5EF4-FFF2-40B4-BE49-F238E27FC236}">
                <a16:creationId xmlns:a16="http://schemas.microsoft.com/office/drawing/2014/main" id="{5D306539-BA9D-13B5-D917-213D786FF4A7}"/>
              </a:ext>
            </a:extLst>
          </p:cNvPr>
          <p:cNvSpPr txBox="1"/>
          <p:nvPr userDrawn="1"/>
        </p:nvSpPr>
        <p:spPr>
          <a:xfrm>
            <a:off x="8578735" y="6421245"/>
            <a:ext cx="3240849" cy="246221"/>
          </a:xfrm>
          <a:prstGeom prst="rect">
            <a:avLst/>
          </a:prstGeom>
          <a:noFill/>
        </p:spPr>
        <p:txBody>
          <a:bodyPr wrap="square" rIns="0" rtlCol="0">
            <a:spAutoFit/>
          </a:bodyPr>
          <a:lstStyle/>
          <a:p>
            <a:pPr algn="r"/>
            <a:r>
              <a:rPr lang="en-US" sz="1000" dirty="0">
                <a:solidFill>
                  <a:schemeClr val="bg1"/>
                </a:solidFill>
              </a:rPr>
              <a:t>Methane Public Opinion Poll: Policy Executive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38034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700"/>
            <a:ext cx="12192000"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5" name="Rectangle 4">
            <a:extLst>
              <a:ext uri="{FF2B5EF4-FFF2-40B4-BE49-F238E27FC236}">
                <a16:creationId xmlns:a16="http://schemas.microsoft.com/office/drawing/2014/main" id="{61EE7658-63C6-CAF1-38B7-8D18043598CD}"/>
              </a:ext>
            </a:extLst>
          </p:cNvPr>
          <p:cNvSpPr/>
          <p:nvPr userDrawn="1"/>
        </p:nvSpPr>
        <p:spPr>
          <a:xfrm>
            <a:off x="0" y="6259965"/>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B2B4F455-F844-59BE-FCA1-9BCDD1F039E1}"/>
              </a:ext>
            </a:extLst>
          </p:cNvPr>
          <p:cNvSpPr>
            <a:spLocks noGrp="1"/>
          </p:cNvSpPr>
          <p:nvPr>
            <p:ph type="body" sz="quarter" idx="10" hasCustomPrompt="1"/>
          </p:nvPr>
        </p:nvSpPr>
        <p:spPr>
          <a:xfrm>
            <a:off x="1802595"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9" name="Graphic 8">
            <a:extLst>
              <a:ext uri="{FF2B5EF4-FFF2-40B4-BE49-F238E27FC236}">
                <a16:creationId xmlns:a16="http://schemas.microsoft.com/office/drawing/2014/main" id="{75A42F35-E441-803B-6BCB-ADEF17EABB2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913" y="6394731"/>
            <a:ext cx="1149053" cy="294270"/>
          </a:xfrm>
          <a:prstGeom prst="rect">
            <a:avLst/>
          </a:prstGeom>
        </p:spPr>
      </p:pic>
      <p:sp>
        <p:nvSpPr>
          <p:cNvPr id="11" name="TextBox 10">
            <a:extLst>
              <a:ext uri="{FF2B5EF4-FFF2-40B4-BE49-F238E27FC236}">
                <a16:creationId xmlns:a16="http://schemas.microsoft.com/office/drawing/2014/main" id="{D317CD82-C598-FDC3-6763-A71330E40E99}"/>
              </a:ext>
            </a:extLst>
          </p:cNvPr>
          <p:cNvSpPr txBox="1"/>
          <p:nvPr userDrawn="1"/>
        </p:nvSpPr>
        <p:spPr>
          <a:xfrm>
            <a:off x="8578735" y="6442780"/>
            <a:ext cx="3240849" cy="246221"/>
          </a:xfrm>
          <a:prstGeom prst="rect">
            <a:avLst/>
          </a:prstGeom>
          <a:noFill/>
        </p:spPr>
        <p:txBody>
          <a:bodyPr wrap="square" rIns="0" rtlCol="0">
            <a:spAutoFit/>
          </a:bodyPr>
          <a:lstStyle/>
          <a:p>
            <a:pPr algn="r"/>
            <a:r>
              <a:rPr lang="en-US" sz="1000" dirty="0">
                <a:solidFill>
                  <a:schemeClr val="bg1"/>
                </a:solidFill>
              </a:rPr>
              <a:t>Methane Public Opinion Poll: Policy Executive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141259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_Transi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8827" y="2766174"/>
            <a:ext cx="5455578" cy="1046440"/>
          </a:xfrm>
          <a:noFill/>
          <a:ln w="19050">
            <a:solidFill>
              <a:schemeClr val="tx2"/>
            </a:solidFill>
          </a:ln>
        </p:spPr>
        <p:txBody>
          <a:bodyPr wrap="square" lIns="182880" tIns="182880" rIns="182880" bIns="182880" anchor="t">
            <a:spAutoFit/>
          </a:bodyPr>
          <a:lstStyle>
            <a:lvl1pPr marL="0" marR="0" indent="0" algn="ctr" defTabSz="609585" rtl="0" eaLnBrk="1" fontAlgn="auto" latinLnBrk="0" hangingPunct="1">
              <a:lnSpc>
                <a:spcPct val="100000"/>
              </a:lnSpc>
              <a:spcBef>
                <a:spcPts val="0"/>
              </a:spcBef>
              <a:spcAft>
                <a:spcPts val="0"/>
              </a:spcAft>
              <a:buClrTx/>
              <a:buSzTx/>
              <a:buFontTx/>
              <a:buNone/>
              <a:tabLst/>
              <a:defRPr sz="44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8" name="Picture Placeholder 7">
            <a:extLst>
              <a:ext uri="{FF2B5EF4-FFF2-40B4-BE49-F238E27FC236}">
                <a16:creationId xmlns:a16="http://schemas.microsoft.com/office/drawing/2014/main" id="{EA9756B9-A39E-ED4B-ABF5-06D257761FA7}"/>
              </a:ext>
            </a:extLst>
          </p:cNvPr>
          <p:cNvSpPr>
            <a:spLocks noGrp="1"/>
          </p:cNvSpPr>
          <p:nvPr>
            <p:ph type="pic" sz="quarter" idx="10" hasCustomPrompt="1"/>
          </p:nvPr>
        </p:nvSpPr>
        <p:spPr>
          <a:xfrm>
            <a:off x="369888" y="359596"/>
            <a:ext cx="11455400" cy="5702157"/>
          </a:xfrm>
        </p:spPr>
        <p:txBody>
          <a:bodyPr/>
          <a:lstStyle>
            <a:lvl1pPr algn="ctr">
              <a:buNone/>
              <a:defRPr/>
            </a:lvl1pPr>
          </a:lstStyle>
          <a:p>
            <a:r>
              <a:rPr lang="en-US" dirty="0"/>
              <a:t> </a:t>
            </a:r>
          </a:p>
        </p:txBody>
      </p:sp>
    </p:spTree>
    <p:extLst>
      <p:ext uri="{BB962C8B-B14F-4D97-AF65-F5344CB8AC3E}">
        <p14:creationId xmlns:p14="http://schemas.microsoft.com/office/powerpoint/2010/main" val="126645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versed">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D2E0A0-C8DF-AB41-9ED6-D80948890655}"/>
              </a:ext>
            </a:extLst>
          </p:cNvPr>
          <p:cNvSpPr/>
          <p:nvPr userDrawn="1"/>
        </p:nvSpPr>
        <p:spPr>
          <a:xfrm>
            <a:off x="0" y="6431622"/>
            <a:ext cx="12192000" cy="426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EAA1F097-CF6D-5F4C-BF22-1AECD686485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63" r="60811"/>
          <a:stretch/>
        </p:blipFill>
        <p:spPr>
          <a:xfrm>
            <a:off x="386663" y="6174321"/>
            <a:ext cx="552450" cy="544384"/>
          </a:xfrm>
          <a:prstGeom prst="rect">
            <a:avLst/>
          </a:prstGeom>
        </p:spPr>
      </p:pic>
      <p:sp>
        <p:nvSpPr>
          <p:cNvPr id="11" name="Title 1">
            <a:extLst>
              <a:ext uri="{FF2B5EF4-FFF2-40B4-BE49-F238E27FC236}">
                <a16:creationId xmlns:a16="http://schemas.microsoft.com/office/drawing/2014/main" id="{617C9EDA-4F92-F94C-AC8C-DA24B524284E}"/>
              </a:ext>
            </a:extLst>
          </p:cNvPr>
          <p:cNvSpPr>
            <a:spLocks noGrp="1"/>
          </p:cNvSpPr>
          <p:nvPr>
            <p:ph type="title" hasCustomPrompt="1"/>
          </p:nvPr>
        </p:nvSpPr>
        <p:spPr>
          <a:xfrm>
            <a:off x="0"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2" name="TextBox 11">
            <a:extLst>
              <a:ext uri="{FF2B5EF4-FFF2-40B4-BE49-F238E27FC236}">
                <a16:creationId xmlns:a16="http://schemas.microsoft.com/office/drawing/2014/main" id="{7DCD3105-CD2D-DF4E-8FD1-FC7718181248}"/>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err="1">
                <a:solidFill>
                  <a:schemeClr val="bg1"/>
                </a:solidFill>
              </a:rPr>
              <a:t>Benenson</a:t>
            </a:r>
            <a:r>
              <a:rPr lang="en-US" sz="1000" dirty="0">
                <a:solidFill>
                  <a:schemeClr val="bg1"/>
                </a:solidFill>
              </a:rPr>
              <a:t>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223782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versed SideNav">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bg1"/>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3" name="Rectangle 2">
            <a:extLst>
              <a:ext uri="{FF2B5EF4-FFF2-40B4-BE49-F238E27FC236}">
                <a16:creationId xmlns:a16="http://schemas.microsoft.com/office/drawing/2014/main" id="{CC6AE18A-D58E-1940-9701-AE9F358DEF70}"/>
              </a:ext>
            </a:extLst>
          </p:cNvPr>
          <p:cNvSpPr/>
          <p:nvPr userDrawn="1"/>
        </p:nvSpPr>
        <p:spPr>
          <a:xfrm>
            <a:off x="0" y="6431622"/>
            <a:ext cx="12192000" cy="4263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tx2"/>
          </a:solidFill>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pic>
        <p:nvPicPr>
          <p:cNvPr id="17" name="Graphic 16">
            <a:extLst>
              <a:ext uri="{FF2B5EF4-FFF2-40B4-BE49-F238E27FC236}">
                <a16:creationId xmlns:a16="http://schemas.microsoft.com/office/drawing/2014/main" id="{5084C545-436D-F94E-970E-758CDFBF36C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63" r="60811"/>
          <a:stretch/>
        </p:blipFill>
        <p:spPr>
          <a:xfrm>
            <a:off x="386663" y="6174321"/>
            <a:ext cx="552450" cy="544384"/>
          </a:xfrm>
          <a:prstGeom prst="rect">
            <a:avLst/>
          </a:prstGeom>
        </p:spPr>
      </p:pic>
      <p:sp>
        <p:nvSpPr>
          <p:cNvPr id="21" name="TextBox 20">
            <a:extLst>
              <a:ext uri="{FF2B5EF4-FFF2-40B4-BE49-F238E27FC236}">
                <a16:creationId xmlns:a16="http://schemas.microsoft.com/office/drawing/2014/main" id="{12C2A3DB-568E-E146-A37F-8174D98B7E16}"/>
              </a:ext>
            </a:extLst>
          </p:cNvPr>
          <p:cNvSpPr txBox="1"/>
          <p:nvPr userDrawn="1"/>
        </p:nvSpPr>
        <p:spPr>
          <a:xfrm>
            <a:off x="10020052" y="6501116"/>
            <a:ext cx="1799532" cy="246221"/>
          </a:xfrm>
          <a:prstGeom prst="rect">
            <a:avLst/>
          </a:prstGeom>
          <a:noFill/>
        </p:spPr>
        <p:txBody>
          <a:bodyPr wrap="none" rIns="0" rtlCol="0">
            <a:spAutoFit/>
          </a:bodyPr>
          <a:lstStyle/>
          <a:p>
            <a:pPr algn="r"/>
            <a:r>
              <a:rPr lang="en-US" sz="1000" dirty="0" err="1">
                <a:solidFill>
                  <a:schemeClr val="bg1"/>
                </a:solidFill>
              </a:rPr>
              <a:t>Benenson</a:t>
            </a:r>
            <a:r>
              <a:rPr lang="en-US" sz="1000" dirty="0">
                <a:solidFill>
                  <a:schemeClr val="bg1"/>
                </a:solidFill>
              </a:rPr>
              <a:t> Strategy Group </a:t>
            </a:r>
            <a:r>
              <a:rPr lang="en-US" sz="1000" dirty="0">
                <a:solidFill>
                  <a:schemeClr val="accent1">
                    <a:lumMod val="40000"/>
                    <a:lumOff val="60000"/>
                  </a:schemeClr>
                </a:solidFill>
              </a:rPr>
              <a:t> |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466522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45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deNav">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266271-C1E7-1A4F-AEE4-97F6FB59D3FC}"/>
              </a:ext>
            </a:extLst>
          </p:cNvPr>
          <p:cNvSpPr txBox="1">
            <a:spLocks/>
          </p:cNvSpPr>
          <p:nvPr userDrawn="1"/>
        </p:nvSpPr>
        <p:spPr>
          <a:xfrm>
            <a:off x="1" y="0"/>
            <a:ext cx="1334530" cy="6462445"/>
          </a:xfrm>
          <a:prstGeom prst="rect">
            <a:avLst/>
          </a:prstGeom>
          <a:solidFill>
            <a:schemeClr val="bg1">
              <a:lumMod val="95000"/>
            </a:schemeClr>
          </a:solidFill>
          <a:effectLst>
            <a:outerShdw blurRad="50800" dist="25400" algn="l" rotWithShape="0">
              <a:prstClr val="black">
                <a:alpha val="25000"/>
              </a:prstClr>
            </a:outerShdw>
          </a:effectLst>
        </p:spPr>
        <p:txBody>
          <a:bodyPr vert="horz" lIns="228600" tIns="274320" rIns="182880" bIns="182880" rtlCol="0" anchor="t">
            <a:noAutofit/>
          </a:bodyPr>
          <a:lstStyle>
            <a:lvl1pPr marL="0" marR="0" indent="0" algn="l" defTabSz="609585" rtl="0" eaLnBrk="1" fontAlgn="auto" latinLnBrk="0" hangingPunct="1">
              <a:lnSpc>
                <a:spcPct val="100000"/>
              </a:lnSpc>
              <a:spcBef>
                <a:spcPts val="0"/>
              </a:spcBef>
              <a:spcAft>
                <a:spcPts val="0"/>
              </a:spcAft>
              <a:buClrTx/>
              <a:buSzTx/>
              <a:buFontTx/>
              <a:buNone/>
              <a:tabLst/>
              <a:defRPr sz="2200" kern="1200" baseline="0">
                <a:solidFill>
                  <a:schemeClr val="bg1"/>
                </a:solidFill>
                <a:latin typeface="+mj-lt"/>
                <a:ea typeface="+mj-ea"/>
                <a:cs typeface="+mj-cs"/>
              </a:defRPr>
            </a:lvl1pPr>
          </a:lstStyle>
          <a:p>
            <a:endParaRPr lang="en-US" sz="900" dirty="0">
              <a:solidFill>
                <a:srgbClr val="8CB6DF"/>
              </a:solidFill>
              <a:latin typeface="Franklin Gothic Heavy" panose="020B0603020102020204" pitchFamily="34" charset="0"/>
            </a:endParaRPr>
          </a:p>
        </p:txBody>
      </p:sp>
      <p:sp>
        <p:nvSpPr>
          <p:cNvPr id="2" name="Title 1"/>
          <p:cNvSpPr>
            <a:spLocks noGrp="1"/>
          </p:cNvSpPr>
          <p:nvPr>
            <p:ph type="title" hasCustomPrompt="1"/>
          </p:nvPr>
        </p:nvSpPr>
        <p:spPr>
          <a:xfrm>
            <a:off x="1341912" y="12700"/>
            <a:ext cx="10850088" cy="800219"/>
          </a:xfrm>
          <a:noFill/>
        </p:spPr>
        <p:txBody>
          <a:bodyPr wrap="square" lIns="365760" tIns="274320" rIns="274320" bIns="182880" anchor="t">
            <a:spAutoFit/>
          </a:bodyPr>
          <a:lstStyle>
            <a:lvl1pPr marL="0" marR="0" indent="0" algn="l" defTabSz="609585" rtl="0" eaLnBrk="1" fontAlgn="auto" latinLnBrk="0" hangingPunct="1">
              <a:lnSpc>
                <a:spcPct val="100000"/>
              </a:lnSpc>
              <a:spcBef>
                <a:spcPts val="0"/>
              </a:spcBef>
              <a:spcAft>
                <a:spcPts val="0"/>
              </a:spcAft>
              <a:buClrTx/>
              <a:buSzTx/>
              <a:buFontTx/>
              <a:buNone/>
              <a:tabLst/>
              <a:defRPr sz="2200" b="0" i="0" baseline="0">
                <a:solidFill>
                  <a:schemeClr val="tx2"/>
                </a:solidFill>
                <a:latin typeface="Franklin Gothic Demi" panose="020B0603020102020204" pitchFamily="34" charset="0"/>
              </a:defRPr>
            </a:lvl1pPr>
          </a:lstStyle>
          <a:p>
            <a:pPr marL="341367" marR="0" lvl="0" indent="-341367" defTabSz="609585" rtl="0" eaLnBrk="1" fontAlgn="auto" latinLnBrk="0" hangingPunct="1">
              <a:lnSpc>
                <a:spcPct val="100000"/>
              </a:lnSpc>
              <a:spcBef>
                <a:spcPct val="20000"/>
              </a:spcBef>
              <a:spcAft>
                <a:spcPts val="0"/>
              </a:spcAft>
              <a:tabLst/>
              <a:defRPr/>
            </a:pPr>
            <a:r>
              <a:rPr lang="en-US" dirty="0"/>
              <a:t>Headline Goes Here </a:t>
            </a:r>
          </a:p>
        </p:txBody>
      </p:sp>
      <p:sp>
        <p:nvSpPr>
          <p:cNvPr id="11" name="Rectangle 10">
            <a:extLst>
              <a:ext uri="{FF2B5EF4-FFF2-40B4-BE49-F238E27FC236}">
                <a16:creationId xmlns:a16="http://schemas.microsoft.com/office/drawing/2014/main" id="{AF50B2E3-1B32-7BB8-6031-65D21C45577C}"/>
              </a:ext>
            </a:extLst>
          </p:cNvPr>
          <p:cNvSpPr/>
          <p:nvPr userDrawn="1"/>
        </p:nvSpPr>
        <p:spPr>
          <a:xfrm>
            <a:off x="0" y="6238430"/>
            <a:ext cx="12192000" cy="619570"/>
          </a:xfrm>
          <a:prstGeom prst="rect">
            <a:avLst/>
          </a:prstGeom>
          <a:solidFill>
            <a:srgbClr val="072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06621856-FFAF-81E7-7BBD-565616DA4C05}"/>
              </a:ext>
            </a:extLst>
          </p:cNvPr>
          <p:cNvSpPr>
            <a:spLocks noGrp="1"/>
          </p:cNvSpPr>
          <p:nvPr>
            <p:ph type="body" sz="quarter" idx="10" hasCustomPrompt="1"/>
          </p:nvPr>
        </p:nvSpPr>
        <p:spPr>
          <a:xfrm>
            <a:off x="1727780" y="6238431"/>
            <a:ext cx="8094188" cy="606870"/>
          </a:xfrm>
        </p:spPr>
        <p:txBody>
          <a:bodyPr lIns="0" anchor="ctr">
            <a:noAutofit/>
          </a:bodyPr>
          <a:lstStyle>
            <a:lvl1pPr marL="0" indent="0">
              <a:buNone/>
              <a:defRPr sz="700">
                <a:solidFill>
                  <a:schemeClr val="bg1">
                    <a:lumMod val="75000"/>
                  </a:schemeClr>
                </a:solidFill>
              </a:defRPr>
            </a:lvl1pPr>
            <a:lvl2pPr>
              <a:defRPr sz="700"/>
            </a:lvl2pPr>
            <a:lvl3pPr>
              <a:defRPr sz="700"/>
            </a:lvl3pPr>
            <a:lvl4pPr>
              <a:defRPr sz="700"/>
            </a:lvl4pPr>
            <a:lvl5pPr>
              <a:defRPr sz="700"/>
            </a:lvl5pPr>
          </a:lstStyle>
          <a:p>
            <a:pPr lvl="0"/>
            <a:r>
              <a:rPr lang="en-US" dirty="0" err="1"/>
              <a:t>Qtext</a:t>
            </a:r>
            <a:r>
              <a:rPr lang="en-US" dirty="0"/>
              <a:t> goes here. 7pt grey Franklin Gothic. This placeholder will not show in presentation or PDF if no text is added.</a:t>
            </a:r>
          </a:p>
        </p:txBody>
      </p:sp>
      <p:pic>
        <p:nvPicPr>
          <p:cNvPr id="13" name="Graphic 12">
            <a:extLst>
              <a:ext uri="{FF2B5EF4-FFF2-40B4-BE49-F238E27FC236}">
                <a16:creationId xmlns:a16="http://schemas.microsoft.com/office/drawing/2014/main" id="{80CF1820-2FA7-472A-09A6-FF31508BF5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098" y="6394731"/>
            <a:ext cx="1149053" cy="294270"/>
          </a:xfrm>
          <a:prstGeom prst="rect">
            <a:avLst/>
          </a:prstGeom>
        </p:spPr>
      </p:pic>
      <p:sp>
        <p:nvSpPr>
          <p:cNvPr id="14" name="TextBox 13">
            <a:extLst>
              <a:ext uri="{FF2B5EF4-FFF2-40B4-BE49-F238E27FC236}">
                <a16:creationId xmlns:a16="http://schemas.microsoft.com/office/drawing/2014/main" id="{21B31F65-6F59-174F-EF0C-8F8D2EEB6084}"/>
              </a:ext>
            </a:extLst>
          </p:cNvPr>
          <p:cNvSpPr txBox="1"/>
          <p:nvPr userDrawn="1"/>
        </p:nvSpPr>
        <p:spPr>
          <a:xfrm>
            <a:off x="8815227" y="6421245"/>
            <a:ext cx="3004357" cy="246221"/>
          </a:xfrm>
          <a:prstGeom prst="rect">
            <a:avLst/>
          </a:prstGeom>
          <a:noFill/>
        </p:spPr>
        <p:txBody>
          <a:bodyPr wrap="square" rIns="0" rtlCol="0">
            <a:spAutoFit/>
          </a:bodyPr>
          <a:lstStyle/>
          <a:p>
            <a:pPr algn="r"/>
            <a:r>
              <a:rPr lang="en-US" sz="1000" dirty="0">
                <a:solidFill>
                  <a:schemeClr val="bg1"/>
                </a:solidFill>
              </a:rPr>
              <a:t>Methane Public Opinion Poll: Executive Report  </a:t>
            </a:r>
            <a:r>
              <a:rPr lang="en-US" sz="1000" dirty="0">
                <a:solidFill>
                  <a:schemeClr val="accent1">
                    <a:lumMod val="40000"/>
                    <a:lumOff val="60000"/>
                  </a:schemeClr>
                </a:solidFill>
              </a:rPr>
              <a:t>|  </a:t>
            </a:r>
            <a:fld id="{3999E08A-A029-A34B-B749-3BF17D1C2A1C}" type="slidenum">
              <a:rPr lang="en-US" sz="1000" smtClean="0">
                <a:solidFill>
                  <a:schemeClr val="bg1"/>
                </a:solidFill>
              </a:rPr>
              <a:t>‹#›</a:t>
            </a:fld>
            <a:endParaRPr lang="en-US" sz="1000" dirty="0">
              <a:solidFill>
                <a:schemeClr val="bg1"/>
              </a:solidFill>
            </a:endParaRPr>
          </a:p>
        </p:txBody>
      </p:sp>
    </p:spTree>
    <p:extLst>
      <p:ext uri="{BB962C8B-B14F-4D97-AF65-F5344CB8AC3E}">
        <p14:creationId xmlns:p14="http://schemas.microsoft.com/office/powerpoint/2010/main" val="123408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8B4F-C9A7-435A-922F-89A2F63DD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8591A2-9A85-4E05-8D9A-69CC5C36E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3E32C-FDD6-4BF6-8BE6-21330F6FA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1C907-5F87-4F02-8E1B-92D1441CFAE3}" type="datetimeFigureOut">
              <a:rPr lang="en-US" smtClean="0"/>
              <a:t>5/7/2024</a:t>
            </a:fld>
            <a:endParaRPr lang="en-US"/>
          </a:p>
        </p:txBody>
      </p:sp>
      <p:sp>
        <p:nvSpPr>
          <p:cNvPr id="5" name="Footer Placeholder 4">
            <a:extLst>
              <a:ext uri="{FF2B5EF4-FFF2-40B4-BE49-F238E27FC236}">
                <a16:creationId xmlns:a16="http://schemas.microsoft.com/office/drawing/2014/main" id="{62DC1B78-BF0A-4C75-B235-99751A5FD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D28F3D-8624-46CC-B49C-2AF4D9AEE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E7E8A-D53A-480A-8E76-332BAD910DB9}" type="slidenum">
              <a:rPr lang="en-US" smtClean="0"/>
              <a:t>‹#›</a:t>
            </a:fld>
            <a:endParaRPr lang="en-US"/>
          </a:p>
        </p:txBody>
      </p:sp>
    </p:spTree>
    <p:extLst>
      <p:ext uri="{BB962C8B-B14F-4D97-AF65-F5344CB8AC3E}">
        <p14:creationId xmlns:p14="http://schemas.microsoft.com/office/powerpoint/2010/main" val="3111707959"/>
      </p:ext>
    </p:extLst>
  </p:cSld>
  <p:clrMap bg1="lt1" tx1="dk1" bg2="lt2" tx2="dk2" accent1="accent1" accent2="accent2" accent3="accent3" accent4="accent4" accent5="accent5" accent6="accent6" hlink="hlink" folHlink="folHlink"/>
  <p:sldLayoutIdLst>
    <p:sldLayoutId id="2147483655" r:id="rId1"/>
    <p:sldLayoutId id="2147483665" r:id="rId2"/>
    <p:sldLayoutId id="2147483666" r:id="rId3"/>
    <p:sldLayoutId id="2147483662" r:id="rId4"/>
    <p:sldLayoutId id="2147483667" r:id="rId5"/>
    <p:sldLayoutId id="2147483661"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8B4F-C9A7-435A-922F-89A2F63DD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8591A2-9A85-4E05-8D9A-69CC5C36E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93E32C-FDD6-4BF6-8BE6-21330F6FA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1C907-5F87-4F02-8E1B-92D1441CFAE3}" type="datetimeFigureOut">
              <a:rPr lang="en-US" smtClean="0"/>
              <a:t>5/7/2024</a:t>
            </a:fld>
            <a:endParaRPr lang="en-US"/>
          </a:p>
        </p:txBody>
      </p:sp>
      <p:sp>
        <p:nvSpPr>
          <p:cNvPr id="5" name="Footer Placeholder 4">
            <a:extLst>
              <a:ext uri="{FF2B5EF4-FFF2-40B4-BE49-F238E27FC236}">
                <a16:creationId xmlns:a16="http://schemas.microsoft.com/office/drawing/2014/main" id="{62DC1B78-BF0A-4C75-B235-99751A5FD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D28F3D-8624-46CC-B49C-2AF4D9AEE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E7E8A-D53A-480A-8E76-332BAD910DB9}" type="slidenum">
              <a:rPr lang="en-US" smtClean="0"/>
              <a:t>‹#›</a:t>
            </a:fld>
            <a:endParaRPr lang="en-US"/>
          </a:p>
        </p:txBody>
      </p:sp>
    </p:spTree>
    <p:extLst>
      <p:ext uri="{BB962C8B-B14F-4D97-AF65-F5344CB8AC3E}">
        <p14:creationId xmlns:p14="http://schemas.microsoft.com/office/powerpoint/2010/main" val="33831801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38B4F-C9A7-435A-922F-89A2F63DDD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8591A2-9A85-4E05-8D9A-69CC5C36E1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3E32C-FDD6-4BF6-8BE6-21330F6FA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1C907-5F87-4F02-8E1B-92D1441CFAE3}" type="datetimeFigureOut">
              <a:rPr lang="en-US" smtClean="0"/>
              <a:t>5/7/2024</a:t>
            </a:fld>
            <a:endParaRPr lang="en-US"/>
          </a:p>
        </p:txBody>
      </p:sp>
      <p:sp>
        <p:nvSpPr>
          <p:cNvPr id="5" name="Footer Placeholder 4">
            <a:extLst>
              <a:ext uri="{FF2B5EF4-FFF2-40B4-BE49-F238E27FC236}">
                <a16:creationId xmlns:a16="http://schemas.microsoft.com/office/drawing/2014/main" id="{62DC1B78-BF0A-4C75-B235-99751A5FD6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D28F3D-8624-46CC-B49C-2AF4D9AEE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E7E8A-D53A-480A-8E76-332BAD910DB9}" type="slidenum">
              <a:rPr lang="en-US" smtClean="0"/>
              <a:t>‹#›</a:t>
            </a:fld>
            <a:endParaRPr lang="en-US"/>
          </a:p>
        </p:txBody>
      </p:sp>
    </p:spTree>
    <p:extLst>
      <p:ext uri="{BB962C8B-B14F-4D97-AF65-F5344CB8AC3E}">
        <p14:creationId xmlns:p14="http://schemas.microsoft.com/office/powerpoint/2010/main" val="22612640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2.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5" Type="http://schemas.openxmlformats.org/officeDocument/2006/relationships/image" Target="../media/image54.sv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svg"/><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image" Target="../media/image53.png"/><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image" Target="../media/image52.svg"/><Relationship Id="rId28" Type="http://schemas.openxmlformats.org/officeDocument/2006/relationships/image" Target="../media/image57.pn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svg"/></Relationships>
</file>

<file path=ppt/slides/_rels/slide2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svg"/><Relationship Id="rId7" Type="http://schemas.openxmlformats.org/officeDocument/2006/relationships/image" Target="../media/image17.sv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chart" Target="../charts/chart1.xml"/><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ows outdoor">
            <a:extLst>
              <a:ext uri="{FF2B5EF4-FFF2-40B4-BE49-F238E27FC236}">
                <a16:creationId xmlns:a16="http://schemas.microsoft.com/office/drawing/2014/main" id="{07B0E006-131A-6793-FA2A-6138BF9DD2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43FFA0C2-71B1-B14B-8B89-D34053E44C6D}"/>
              </a:ext>
            </a:extLst>
          </p:cNvPr>
          <p:cNvSpPr/>
          <p:nvPr/>
        </p:nvSpPr>
        <p:spPr>
          <a:xfrm>
            <a:off x="368300" y="374650"/>
            <a:ext cx="11455400" cy="6108700"/>
          </a:xfrm>
          <a:prstGeom prst="rect">
            <a:avLst/>
          </a:prstGeom>
          <a:solidFill>
            <a:schemeClr val="tx2">
              <a:alpha val="4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DC069B7-4A79-7C48-8D94-F038F9D52245}"/>
              </a:ext>
            </a:extLst>
          </p:cNvPr>
          <p:cNvSpPr txBox="1"/>
          <p:nvPr/>
        </p:nvSpPr>
        <p:spPr>
          <a:xfrm>
            <a:off x="2872850" y="2276902"/>
            <a:ext cx="6446315" cy="2534540"/>
          </a:xfrm>
          <a:prstGeom prst="rect">
            <a:avLst/>
          </a:prstGeom>
          <a:noFill/>
        </p:spPr>
        <p:txBody>
          <a:bodyPr wrap="none" rtlCol="0">
            <a:spAutoFit/>
          </a:bodyPr>
          <a:lstStyle/>
          <a:p>
            <a:pPr algn="ctr">
              <a:lnSpc>
                <a:spcPct val="150000"/>
              </a:lnSpc>
            </a:pPr>
            <a:r>
              <a:rPr lang="en-US" sz="3600" dirty="0">
                <a:solidFill>
                  <a:schemeClr val="bg1"/>
                </a:solidFill>
                <a:latin typeface="Franklin Gothic Heavy" panose="020B0603020102020204" pitchFamily="34" charset="0"/>
              </a:rPr>
              <a:t>Methane Public Opinion Poll:</a:t>
            </a:r>
          </a:p>
          <a:p>
            <a:pPr algn="ctr">
              <a:lnSpc>
                <a:spcPct val="150000"/>
              </a:lnSpc>
            </a:pPr>
            <a:r>
              <a:rPr lang="en-US" sz="3600" dirty="0">
                <a:solidFill>
                  <a:schemeClr val="bg1"/>
                </a:solidFill>
                <a:latin typeface="Franklin Gothic Heavy" panose="020B0603020102020204" pitchFamily="34" charset="0"/>
              </a:rPr>
              <a:t>Policy Executive Report</a:t>
            </a:r>
          </a:p>
          <a:p>
            <a:pPr algn="ctr">
              <a:lnSpc>
                <a:spcPct val="150000"/>
              </a:lnSpc>
            </a:pPr>
            <a:r>
              <a:rPr lang="en-US" spc="100" dirty="0">
                <a:solidFill>
                  <a:schemeClr val="bg1"/>
                </a:solidFill>
              </a:rPr>
              <a:t>Benchmark Wave: December 2023</a:t>
            </a:r>
          </a:p>
          <a:p>
            <a:pPr algn="ctr">
              <a:lnSpc>
                <a:spcPct val="150000"/>
              </a:lnSpc>
            </a:pPr>
            <a:r>
              <a:rPr lang="en-US" spc="100" dirty="0">
                <a:solidFill>
                  <a:schemeClr val="bg1"/>
                </a:solidFill>
              </a:rPr>
              <a:t>Updated: April 2024</a:t>
            </a:r>
          </a:p>
        </p:txBody>
      </p:sp>
      <p:pic>
        <p:nvPicPr>
          <p:cNvPr id="2" name="Picture 4" descr="Major Livestock Producing Countries Commit to Mitigate Methane in  Agriculture - Global Methane Hub">
            <a:extLst>
              <a:ext uri="{FF2B5EF4-FFF2-40B4-BE49-F238E27FC236}">
                <a16:creationId xmlns:a16="http://schemas.microsoft.com/office/drawing/2014/main" id="{38142E3A-E812-92C6-A3A2-1782035C19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9905" y="882760"/>
            <a:ext cx="2352190" cy="1344108"/>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92366BDF-2E8E-CA60-1D7E-F998BC9E90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5883" y="5186092"/>
            <a:ext cx="1880235" cy="640080"/>
          </a:xfrm>
          <a:prstGeom prst="rect">
            <a:avLst/>
          </a:prstGeom>
        </p:spPr>
      </p:pic>
    </p:spTree>
    <p:extLst>
      <p:ext uri="{BB962C8B-B14F-4D97-AF65-F5344CB8AC3E}">
        <p14:creationId xmlns:p14="http://schemas.microsoft.com/office/powerpoint/2010/main" val="8584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8F2D-F3DF-3588-B260-9AB3B672C121}"/>
              </a:ext>
            </a:extLst>
          </p:cNvPr>
          <p:cNvSpPr>
            <a:spLocks noGrp="1"/>
          </p:cNvSpPr>
          <p:nvPr>
            <p:ph type="title"/>
          </p:nvPr>
        </p:nvSpPr>
        <p:spPr>
          <a:xfrm>
            <a:off x="0" y="12700"/>
            <a:ext cx="12192000" cy="1477328"/>
          </a:xfrm>
        </p:spPr>
        <p:txBody>
          <a:bodyPr/>
          <a:lstStyle/>
          <a:p>
            <a:r>
              <a:rPr lang="en-US" dirty="0"/>
              <a:t>While methane familiarity is high across countries and regions, “informed familiarity” is much lower; across the 18 countries, there is little variation in understanding what methane is and where it comes from</a:t>
            </a:r>
          </a:p>
        </p:txBody>
      </p:sp>
      <p:sp>
        <p:nvSpPr>
          <p:cNvPr id="15" name="Rectangle 14">
            <a:extLst>
              <a:ext uri="{FF2B5EF4-FFF2-40B4-BE49-F238E27FC236}">
                <a16:creationId xmlns:a16="http://schemas.microsoft.com/office/drawing/2014/main" id="{A3471A4A-81A1-219C-BC76-A6F2D8A03320}"/>
              </a:ext>
            </a:extLst>
          </p:cNvPr>
          <p:cNvSpPr/>
          <p:nvPr/>
        </p:nvSpPr>
        <p:spPr>
          <a:xfrm>
            <a:off x="980057" y="1703531"/>
            <a:ext cx="4525393" cy="800220"/>
          </a:xfrm>
          <a:prstGeom prst="rect">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2EA6"/>
                </a:solidFill>
                <a:effectLst/>
                <a:uLnTx/>
                <a:uFillTx/>
                <a:latin typeface="Franklin Gothic Book" panose="020B0503020102020204"/>
                <a:ea typeface="+mn-ea"/>
                <a:cs typeface="+mn-cs"/>
              </a:rPr>
              <a:t>Methane familiarity is above 50%</a:t>
            </a:r>
            <a:r>
              <a:rPr kumimoji="0" lang="en-US" sz="1600" b="0" i="0" u="none" strike="noStrike" kern="1200" cap="none" spc="0" normalizeH="0" baseline="0" noProof="0" dirty="0">
                <a:ln>
                  <a:noFill/>
                </a:ln>
                <a:solidFill>
                  <a:srgbClr val="172EA6"/>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in all but </a:t>
            </a:r>
            <a:r>
              <a:rPr lang="en-US" sz="1600" dirty="0">
                <a:solidFill>
                  <a:srgbClr val="2F2F2F"/>
                </a:solidFill>
                <a:latin typeface="Franklin Gothic Book" panose="020B0503020102020204"/>
              </a:rPr>
              <a:t>two</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countries that we surveyed</a:t>
            </a:r>
            <a:r>
              <a:rPr kumimoji="0" lang="en-US" sz="1600" b="1" i="0" u="none" strike="noStrike" kern="1200" cap="none" spc="0" normalizeH="0" baseline="0" noProof="0" dirty="0">
                <a:ln>
                  <a:noFill/>
                </a:ln>
                <a:solidFill>
                  <a:srgbClr val="2F2F2F"/>
                </a:solidFill>
                <a:effectLst/>
                <a:uLnTx/>
                <a:uFillTx/>
                <a:latin typeface="Franklin Gothic Book" panose="020B0503020102020204"/>
                <a:ea typeface="+mn-ea"/>
                <a:cs typeface="+mn-cs"/>
              </a:rPr>
              <a:t>*</a:t>
            </a:r>
            <a:endPar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19" name="Rectangle 18">
            <a:extLst>
              <a:ext uri="{FF2B5EF4-FFF2-40B4-BE49-F238E27FC236}">
                <a16:creationId xmlns:a16="http://schemas.microsoft.com/office/drawing/2014/main" id="{5B06C406-80DC-2AD0-729E-EBBFCFB40642}"/>
              </a:ext>
            </a:extLst>
          </p:cNvPr>
          <p:cNvSpPr/>
          <p:nvPr/>
        </p:nvSpPr>
        <p:spPr>
          <a:xfrm>
            <a:off x="1610179" y="2646599"/>
            <a:ext cx="3338046" cy="1164981"/>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However</a:t>
            </a:r>
            <a:r>
              <a:rPr lang="en-US" sz="1600" dirty="0">
                <a:solidFill>
                  <a:srgbClr val="2F2F2F"/>
                </a:solidFill>
                <a:latin typeface="Franklin Gothic Book" panose="020B0503020102020204"/>
              </a:rPr>
              <a:t>, almost half of people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(49% in the total study) who </a:t>
            </a:r>
            <a:r>
              <a:rPr kumimoji="0" lang="en-US" sz="1600" b="0" i="1" u="none" strike="noStrike" kern="1200" cap="none" spc="0" normalizeH="0" baseline="0" noProof="0" dirty="0">
                <a:ln>
                  <a:noFill/>
                </a:ln>
                <a:solidFill>
                  <a:srgbClr val="2F2F2F"/>
                </a:solidFill>
                <a:effectLst/>
                <a:uLnTx/>
                <a:uFillTx/>
                <a:latin typeface="Franklin Gothic Book" panose="020B0503020102020204"/>
                <a:ea typeface="+mn-ea"/>
                <a:cs typeface="+mn-cs"/>
              </a:rPr>
              <a:t>think</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they are familiar with methane </a:t>
            </a:r>
            <a:r>
              <a:rPr kumimoji="0" lang="en-US" sz="1600" b="1" i="0" u="none" strike="noStrike" kern="1200" cap="none" spc="0" normalizeH="0" baseline="0" noProof="0" dirty="0">
                <a:ln>
                  <a:noFill/>
                </a:ln>
                <a:solidFill>
                  <a:srgbClr val="172EA6"/>
                </a:solidFill>
                <a:effectLst/>
                <a:uLnTx/>
                <a:uFillTx/>
                <a:latin typeface="Franklin Gothic Book" panose="020B0503020102020204"/>
                <a:ea typeface="+mn-ea"/>
                <a:cs typeface="+mn-cs"/>
              </a:rPr>
              <a:t>don’t know that it is harmful for global climate</a:t>
            </a:r>
          </a:p>
        </p:txBody>
      </p:sp>
      <p:sp>
        <p:nvSpPr>
          <p:cNvPr id="21" name="Rectangle 20">
            <a:extLst>
              <a:ext uri="{FF2B5EF4-FFF2-40B4-BE49-F238E27FC236}">
                <a16:creationId xmlns:a16="http://schemas.microsoft.com/office/drawing/2014/main" id="{91A107DF-91D7-5E65-EFC5-2D4DE2E69512}"/>
              </a:ext>
            </a:extLst>
          </p:cNvPr>
          <p:cNvSpPr/>
          <p:nvPr/>
        </p:nvSpPr>
        <p:spPr>
          <a:xfrm>
            <a:off x="2524130" y="4073752"/>
            <a:ext cx="3077773" cy="1406911"/>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72EA6"/>
                </a:solidFill>
                <a:effectLst/>
                <a:uLnTx/>
                <a:uFillTx/>
                <a:latin typeface="Franklin Gothic Book" panose="020B0503020102020204"/>
                <a:ea typeface="+mn-ea"/>
                <a:cs typeface="+mn-cs"/>
              </a:rPr>
              <a:t>Informed familiarity</a:t>
            </a:r>
            <a:r>
              <a:rPr lang="en-US" sz="1600" dirty="0">
                <a:solidFill>
                  <a:srgbClr val="2F2F2F"/>
                </a:solidFill>
                <a:latin typeface="Franklin Gothic Book" panose="020B0503020102020204"/>
              </a:rPr>
              <a:t> </a:t>
            </a:r>
            <a:r>
              <a:rPr lang="en-US" sz="1600" dirty="0">
                <a:solidFill>
                  <a:schemeClr val="tx1"/>
                </a:solidFill>
                <a:latin typeface="Franklin Gothic Book" panose="020B0503020102020204"/>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being familiar with methane </a:t>
            </a:r>
            <a:r>
              <a:rPr kumimoji="0" lang="en-US" sz="1600" b="0" i="1" u="none" strike="noStrike" kern="1200" cap="none" spc="0" normalizeH="0" baseline="0" noProof="0" dirty="0">
                <a:ln>
                  <a:noFill/>
                </a:ln>
                <a:solidFill>
                  <a:srgbClr val="2F2F2F"/>
                </a:solidFill>
                <a:effectLst/>
                <a:uLnTx/>
                <a:uFillTx/>
                <a:latin typeface="Franklin Gothic Book" panose="020B0503020102020204"/>
                <a:ea typeface="+mn-ea"/>
                <a:cs typeface="+mn-cs"/>
              </a:rPr>
              <a:t>and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able to identify methane as harmful for the global climate – </a:t>
            </a:r>
            <a:r>
              <a:rPr kumimoji="0" lang="en-US" sz="1600" b="1" i="0" u="none" strike="noStrike" kern="1200" cap="none" spc="0" normalizeH="0" baseline="0" noProof="0" dirty="0">
                <a:ln>
                  <a:noFill/>
                </a:ln>
                <a:solidFill>
                  <a:srgbClr val="172EA6"/>
                </a:solidFill>
                <a:effectLst/>
                <a:uLnTx/>
                <a:uFillTx/>
                <a:latin typeface="Franklin Gothic Book" panose="020B0503020102020204"/>
                <a:ea typeface="+mn-ea"/>
                <a:cs typeface="+mn-cs"/>
              </a:rPr>
              <a:t>is 37% across all 17 countries</a:t>
            </a:r>
          </a:p>
        </p:txBody>
      </p:sp>
      <p:sp>
        <p:nvSpPr>
          <p:cNvPr id="22" name="Rectangle 21">
            <a:extLst>
              <a:ext uri="{FF2B5EF4-FFF2-40B4-BE49-F238E27FC236}">
                <a16:creationId xmlns:a16="http://schemas.microsoft.com/office/drawing/2014/main" id="{579EAE7C-950B-5383-549F-A548A792C4F2}"/>
              </a:ext>
            </a:extLst>
          </p:cNvPr>
          <p:cNvSpPr/>
          <p:nvPr/>
        </p:nvSpPr>
        <p:spPr>
          <a:xfrm>
            <a:off x="443734" y="5902950"/>
            <a:ext cx="4802520" cy="40918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*Methane familiarity in </a:t>
            </a:r>
            <a:r>
              <a:rPr lang="en-US" sz="1400" b="1" dirty="0">
                <a:solidFill>
                  <a:srgbClr val="2F2F2F"/>
                </a:solidFill>
                <a:latin typeface="Franklin Gothic Book" panose="020B0503020102020204"/>
              </a:rPr>
              <a:t>41% in Japan and 34% in Senegal</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pic>
        <p:nvPicPr>
          <p:cNvPr id="23" name="Graphic 22" descr="Thought with solid fill">
            <a:extLst>
              <a:ext uri="{FF2B5EF4-FFF2-40B4-BE49-F238E27FC236}">
                <a16:creationId xmlns:a16="http://schemas.microsoft.com/office/drawing/2014/main" id="{5F318724-EDBA-9819-AC32-6EDD51D223E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99985" y="4075999"/>
            <a:ext cx="1590194" cy="1590194"/>
          </a:xfrm>
          <a:prstGeom prst="rect">
            <a:avLst/>
          </a:prstGeom>
        </p:spPr>
      </p:pic>
      <p:sp>
        <p:nvSpPr>
          <p:cNvPr id="4" name="Rectangle 3">
            <a:extLst>
              <a:ext uri="{FF2B5EF4-FFF2-40B4-BE49-F238E27FC236}">
                <a16:creationId xmlns:a16="http://schemas.microsoft.com/office/drawing/2014/main" id="{D50FA365-922B-4B7A-22AA-DC2BEB21FEB3}"/>
              </a:ext>
            </a:extLst>
          </p:cNvPr>
          <p:cNvSpPr/>
          <p:nvPr/>
        </p:nvSpPr>
        <p:spPr>
          <a:xfrm>
            <a:off x="1109000" y="4253559"/>
            <a:ext cx="1229807" cy="529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Franklin Gothic Book" panose="020B0503020102020204"/>
                <a:ea typeface="+mn-ea"/>
                <a:cs typeface="+mn-cs"/>
              </a:rPr>
              <a:t>37%</a:t>
            </a:r>
          </a:p>
        </p:txBody>
      </p:sp>
      <p:sp>
        <p:nvSpPr>
          <p:cNvPr id="5" name="Rectangle 4">
            <a:extLst>
              <a:ext uri="{FF2B5EF4-FFF2-40B4-BE49-F238E27FC236}">
                <a16:creationId xmlns:a16="http://schemas.microsoft.com/office/drawing/2014/main" id="{B03AEFEB-0299-C5FC-BA24-8524922D21DF}"/>
              </a:ext>
            </a:extLst>
          </p:cNvPr>
          <p:cNvSpPr/>
          <p:nvPr/>
        </p:nvSpPr>
        <p:spPr>
          <a:xfrm>
            <a:off x="7100923" y="4745395"/>
            <a:ext cx="4271700" cy="1080668"/>
          </a:xfrm>
          <a:prstGeom prst="rect">
            <a:avLst/>
          </a:prstGeom>
          <a:solidFill>
            <a:schemeClr val="bg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and across countries, the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most</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common</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methane</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associations</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are methane</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as</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a gas</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(40%) and methane as an </a:t>
            </a: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energy source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(29%)</a:t>
            </a:r>
          </a:p>
        </p:txBody>
      </p:sp>
      <p:grpSp>
        <p:nvGrpSpPr>
          <p:cNvPr id="13" name="Group 12">
            <a:extLst>
              <a:ext uri="{FF2B5EF4-FFF2-40B4-BE49-F238E27FC236}">
                <a16:creationId xmlns:a16="http://schemas.microsoft.com/office/drawing/2014/main" id="{EE38D9B9-8568-EDC8-7287-F3A5C055F845}"/>
              </a:ext>
            </a:extLst>
          </p:cNvPr>
          <p:cNvGrpSpPr/>
          <p:nvPr/>
        </p:nvGrpSpPr>
        <p:grpSpPr>
          <a:xfrm>
            <a:off x="7213071" y="2516431"/>
            <a:ext cx="1188720" cy="1512212"/>
            <a:chOff x="7213071" y="2379934"/>
            <a:chExt cx="1188720" cy="1512212"/>
          </a:xfrm>
          <a:solidFill>
            <a:schemeClr val="bg2"/>
          </a:solidFill>
        </p:grpSpPr>
        <p:pic>
          <p:nvPicPr>
            <p:cNvPr id="10" name="Graphic 9" descr="Bubbles outline">
              <a:extLst>
                <a:ext uri="{FF2B5EF4-FFF2-40B4-BE49-F238E27FC236}">
                  <a16:creationId xmlns:a16="http://schemas.microsoft.com/office/drawing/2014/main" id="{1E6A248D-C518-6062-3A35-C73B5A8CBBC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rot="16200000">
              <a:off x="7439201" y="2379934"/>
              <a:ext cx="646979" cy="646979"/>
            </a:xfrm>
            <a:prstGeom prst="rect">
              <a:avLst/>
            </a:prstGeom>
          </p:spPr>
        </p:pic>
        <p:pic>
          <p:nvPicPr>
            <p:cNvPr id="7" name="Graphic 6" descr="Garbage with solid fill">
              <a:extLst>
                <a:ext uri="{FF2B5EF4-FFF2-40B4-BE49-F238E27FC236}">
                  <a16:creationId xmlns:a16="http://schemas.microsoft.com/office/drawing/2014/main" id="{B89E8882-67B6-94A7-2FCD-2176591DBB9B}"/>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213071" y="2703426"/>
              <a:ext cx="1188720" cy="1188720"/>
            </a:xfrm>
            <a:prstGeom prst="rect">
              <a:avLst/>
            </a:prstGeom>
          </p:spPr>
        </p:pic>
      </p:grpSp>
      <p:pic>
        <p:nvPicPr>
          <p:cNvPr id="8" name="Graphic 7" descr="Oil Rig with solid fill">
            <a:extLst>
              <a:ext uri="{FF2B5EF4-FFF2-40B4-BE49-F238E27FC236}">
                <a16:creationId xmlns:a16="http://schemas.microsoft.com/office/drawing/2014/main" id="{8B143C49-72C1-09A3-339E-7FE9D3ECDCA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590884" y="3163774"/>
            <a:ext cx="1188720" cy="1188720"/>
          </a:xfrm>
          <a:prstGeom prst="rect">
            <a:avLst/>
          </a:prstGeom>
        </p:spPr>
      </p:pic>
      <p:pic>
        <p:nvPicPr>
          <p:cNvPr id="11" name="Graphic 10" descr="Cow with solid fill">
            <a:extLst>
              <a:ext uri="{FF2B5EF4-FFF2-40B4-BE49-F238E27FC236}">
                <a16:creationId xmlns:a16="http://schemas.microsoft.com/office/drawing/2014/main" id="{E0B882D0-C49D-DA54-0360-125CC470751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045697" y="2839923"/>
            <a:ext cx="1188720" cy="1188720"/>
          </a:xfrm>
          <a:prstGeom prst="rect">
            <a:avLst/>
          </a:prstGeom>
        </p:spPr>
      </p:pic>
      <p:sp>
        <p:nvSpPr>
          <p:cNvPr id="12" name="Rectangle 11">
            <a:extLst>
              <a:ext uri="{FF2B5EF4-FFF2-40B4-BE49-F238E27FC236}">
                <a16:creationId xmlns:a16="http://schemas.microsoft.com/office/drawing/2014/main" id="{66A67792-98B9-4FB9-083A-3493297E8633}"/>
              </a:ext>
            </a:extLst>
          </p:cNvPr>
          <p:cNvSpPr/>
          <p:nvPr/>
        </p:nvSpPr>
        <p:spPr>
          <a:xfrm>
            <a:off x="7087894" y="1517685"/>
            <a:ext cx="4271700" cy="888986"/>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6908"/>
                </a:solidFill>
                <a:effectLst/>
                <a:uLnTx/>
                <a:uFillTx/>
                <a:latin typeface="Franklin Gothic Book" panose="020B0503020102020204"/>
                <a:ea typeface="+mn-ea"/>
                <a:cs typeface="+mn-cs"/>
              </a:rPr>
              <a:t>Landfill gas, oil wells, and cow manure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are perceived as the most common sources of methane emissions… </a:t>
            </a:r>
            <a:endPar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C530ED55-C1B9-46C0-9A3A-EB29773E854A}"/>
              </a:ext>
            </a:extLst>
          </p:cNvPr>
          <p:cNvSpPr/>
          <p:nvPr/>
        </p:nvSpPr>
        <p:spPr>
          <a:xfrm>
            <a:off x="7326136" y="4027353"/>
            <a:ext cx="962590" cy="29323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6908"/>
                </a:solidFill>
                <a:effectLst/>
                <a:uLnTx/>
                <a:uFillTx/>
                <a:latin typeface="Franklin Gothic Book" panose="020B0503020102020204"/>
                <a:ea typeface="+mn-ea"/>
                <a:cs typeface="+mn-cs"/>
              </a:rPr>
              <a:t>55%</a:t>
            </a:r>
          </a:p>
        </p:txBody>
      </p:sp>
      <p:sp>
        <p:nvSpPr>
          <p:cNvPr id="6" name="Rectangle 5">
            <a:extLst>
              <a:ext uri="{FF2B5EF4-FFF2-40B4-BE49-F238E27FC236}">
                <a16:creationId xmlns:a16="http://schemas.microsoft.com/office/drawing/2014/main" id="{331D8B92-43DD-2ED1-30DD-4B7896B6618B}"/>
              </a:ext>
            </a:extLst>
          </p:cNvPr>
          <p:cNvSpPr/>
          <p:nvPr/>
        </p:nvSpPr>
        <p:spPr>
          <a:xfrm>
            <a:off x="8752074" y="2883936"/>
            <a:ext cx="962590" cy="29323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6908"/>
                </a:solidFill>
                <a:effectLst/>
                <a:uLnTx/>
                <a:uFillTx/>
                <a:latin typeface="Franklin Gothic Book" panose="020B0503020102020204"/>
                <a:ea typeface="+mn-ea"/>
                <a:cs typeface="+mn-cs"/>
              </a:rPr>
              <a:t>48%</a:t>
            </a:r>
          </a:p>
        </p:txBody>
      </p:sp>
      <p:sp>
        <p:nvSpPr>
          <p:cNvPr id="9" name="Rectangle 8">
            <a:extLst>
              <a:ext uri="{FF2B5EF4-FFF2-40B4-BE49-F238E27FC236}">
                <a16:creationId xmlns:a16="http://schemas.microsoft.com/office/drawing/2014/main" id="{6ECE59E2-A727-F622-3EE0-EF577F933D7A}"/>
              </a:ext>
            </a:extLst>
          </p:cNvPr>
          <p:cNvSpPr/>
          <p:nvPr/>
        </p:nvSpPr>
        <p:spPr>
          <a:xfrm>
            <a:off x="10158762" y="4027353"/>
            <a:ext cx="962590" cy="29323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6908"/>
                </a:solidFill>
                <a:effectLst/>
                <a:uLnTx/>
                <a:uFillTx/>
                <a:latin typeface="Franklin Gothic Book" panose="020B0503020102020204"/>
                <a:ea typeface="+mn-ea"/>
                <a:cs typeface="+mn-cs"/>
              </a:rPr>
              <a:t>47%</a:t>
            </a:r>
          </a:p>
        </p:txBody>
      </p:sp>
      <p:sp>
        <p:nvSpPr>
          <p:cNvPr id="14" name="Text Placeholder 3">
            <a:extLst>
              <a:ext uri="{FF2B5EF4-FFF2-40B4-BE49-F238E27FC236}">
                <a16:creationId xmlns:a16="http://schemas.microsoft.com/office/drawing/2014/main" id="{C1D948BB-6FE3-B37E-B65B-CE4F4757056F}"/>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91537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268A8-AC98-216C-B9C3-CFB6CADF7161}"/>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1DFBE42-38E6-6811-929C-D49396D223DB}"/>
              </a:ext>
            </a:extLst>
          </p:cNvPr>
          <p:cNvSpPr/>
          <p:nvPr/>
        </p:nvSpPr>
        <p:spPr>
          <a:xfrm>
            <a:off x="3484525" y="207808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AFR</a:t>
            </a:r>
          </a:p>
        </p:txBody>
      </p:sp>
      <p:sp>
        <p:nvSpPr>
          <p:cNvPr id="26" name="Rectangle 25">
            <a:extLst>
              <a:ext uri="{FF2B5EF4-FFF2-40B4-BE49-F238E27FC236}">
                <a16:creationId xmlns:a16="http://schemas.microsoft.com/office/drawing/2014/main" id="{0E9CE69B-E16D-EC20-12A6-EBD4333098BE}"/>
              </a:ext>
            </a:extLst>
          </p:cNvPr>
          <p:cNvSpPr/>
          <p:nvPr/>
        </p:nvSpPr>
        <p:spPr>
          <a:xfrm>
            <a:off x="600860" y="207808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APAC</a:t>
            </a:r>
          </a:p>
        </p:txBody>
      </p:sp>
      <p:sp>
        <p:nvSpPr>
          <p:cNvPr id="27" name="Rectangle 26">
            <a:extLst>
              <a:ext uri="{FF2B5EF4-FFF2-40B4-BE49-F238E27FC236}">
                <a16:creationId xmlns:a16="http://schemas.microsoft.com/office/drawing/2014/main" id="{811F82C3-ECA1-9AFA-E2A0-9E36609002C9}"/>
              </a:ext>
            </a:extLst>
          </p:cNvPr>
          <p:cNvSpPr/>
          <p:nvPr/>
        </p:nvSpPr>
        <p:spPr>
          <a:xfrm>
            <a:off x="7998299" y="207808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LATAM</a:t>
            </a:r>
          </a:p>
        </p:txBody>
      </p:sp>
      <p:sp>
        <p:nvSpPr>
          <p:cNvPr id="28" name="Rectangle 27">
            <a:extLst>
              <a:ext uri="{FF2B5EF4-FFF2-40B4-BE49-F238E27FC236}">
                <a16:creationId xmlns:a16="http://schemas.microsoft.com/office/drawing/2014/main" id="{64FE9F69-8C29-97CE-FB52-420BF3655C88}"/>
              </a:ext>
            </a:extLst>
          </p:cNvPr>
          <p:cNvSpPr/>
          <p:nvPr/>
        </p:nvSpPr>
        <p:spPr>
          <a:xfrm>
            <a:off x="9853812"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
        <p:nvSpPr>
          <p:cNvPr id="2" name="Title 1">
            <a:extLst>
              <a:ext uri="{FF2B5EF4-FFF2-40B4-BE49-F238E27FC236}">
                <a16:creationId xmlns:a16="http://schemas.microsoft.com/office/drawing/2014/main" id="{5585A91D-FF5E-7CF1-D4EB-5634414C3163}"/>
              </a:ext>
            </a:extLst>
          </p:cNvPr>
          <p:cNvSpPr>
            <a:spLocks noGrp="1"/>
          </p:cNvSpPr>
          <p:nvPr>
            <p:ph type="title"/>
          </p:nvPr>
        </p:nvSpPr>
        <p:spPr>
          <a:xfrm>
            <a:off x="0" y="12700"/>
            <a:ext cx="12192000" cy="1138773"/>
          </a:xfrm>
        </p:spPr>
        <p:txBody>
          <a:bodyPr/>
          <a:lstStyle/>
          <a:p>
            <a:r>
              <a:rPr lang="en-US" dirty="0"/>
              <a:t>Total support for actions to minimize methane is high across countries, while </a:t>
            </a:r>
            <a:r>
              <a:rPr lang="en-US" i="1" dirty="0"/>
              <a:t>intense </a:t>
            </a:r>
            <a:r>
              <a:rPr lang="en-US" dirty="0"/>
              <a:t>support varies widely </a:t>
            </a:r>
          </a:p>
        </p:txBody>
      </p:sp>
      <p:graphicFrame>
        <p:nvGraphicFramePr>
          <p:cNvPr id="7" name="Chart 6">
            <a:extLst>
              <a:ext uri="{FF2B5EF4-FFF2-40B4-BE49-F238E27FC236}">
                <a16:creationId xmlns:a16="http://schemas.microsoft.com/office/drawing/2014/main" id="{8F1FC7FA-46C9-79C3-D4EB-10488666B312}"/>
              </a:ext>
            </a:extLst>
          </p:cNvPr>
          <p:cNvGraphicFramePr/>
          <p:nvPr>
            <p:extLst>
              <p:ext uri="{D42A27DB-BD31-4B8C-83A1-F6EECF244321}">
                <p14:modId xmlns:p14="http://schemas.microsoft.com/office/powerpoint/2010/main" val="703189639"/>
              </p:ext>
            </p:extLst>
          </p:nvPr>
        </p:nvGraphicFramePr>
        <p:xfrm>
          <a:off x="323273" y="2539813"/>
          <a:ext cx="11545454" cy="30723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FD1EE613-9DC6-C85D-31DF-C5052CE08509}"/>
              </a:ext>
            </a:extLst>
          </p:cNvPr>
          <p:cNvSpPr/>
          <p:nvPr/>
        </p:nvSpPr>
        <p:spPr>
          <a:xfrm>
            <a:off x="39509" y="5512503"/>
            <a:ext cx="844617"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Strong Support</a:t>
            </a:r>
          </a:p>
        </p:txBody>
      </p:sp>
      <p:sp>
        <p:nvSpPr>
          <p:cNvPr id="9" name="Rectangle 8">
            <a:extLst>
              <a:ext uri="{FF2B5EF4-FFF2-40B4-BE49-F238E27FC236}">
                <a16:creationId xmlns:a16="http://schemas.microsoft.com/office/drawing/2014/main" id="{C3D7E0CC-E336-4CEC-5A69-E4B06E42BFFF}"/>
              </a:ext>
            </a:extLst>
          </p:cNvPr>
          <p:cNvSpPr/>
          <p:nvPr/>
        </p:nvSpPr>
        <p:spPr>
          <a:xfrm>
            <a:off x="0" y="1576360"/>
            <a:ext cx="134558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Support</a:t>
            </a:r>
          </a:p>
        </p:txBody>
      </p:sp>
      <p:sp>
        <p:nvSpPr>
          <p:cNvPr id="6" name="Rectangle 5">
            <a:extLst>
              <a:ext uri="{FF2B5EF4-FFF2-40B4-BE49-F238E27FC236}">
                <a16:creationId xmlns:a16="http://schemas.microsoft.com/office/drawing/2014/main" id="{80702A50-F945-6098-1CC0-1B24C3A2D992}"/>
              </a:ext>
            </a:extLst>
          </p:cNvPr>
          <p:cNvSpPr/>
          <p:nvPr/>
        </p:nvSpPr>
        <p:spPr>
          <a:xfrm>
            <a:off x="4875524" y="1345497"/>
            <a:ext cx="244095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Support for Action to Minimize Methane Emissions</a:t>
            </a:r>
          </a:p>
        </p:txBody>
      </p:sp>
      <p:cxnSp>
        <p:nvCxnSpPr>
          <p:cNvPr id="13" name="Straight Connector 12">
            <a:extLst>
              <a:ext uri="{FF2B5EF4-FFF2-40B4-BE49-F238E27FC236}">
                <a16:creationId xmlns:a16="http://schemas.microsoft.com/office/drawing/2014/main" id="{3183B93E-F01B-DA81-52C1-10496E2DBB96}"/>
              </a:ext>
            </a:extLst>
          </p:cNvPr>
          <p:cNvCxnSpPr>
            <a:cxnSpLocks/>
            <a:stCxn id="9" idx="2"/>
            <a:endCxn id="15" idx="0"/>
          </p:cNvCxnSpPr>
          <p:nvPr/>
        </p:nvCxnSpPr>
        <p:spPr>
          <a:xfrm>
            <a:off x="672791" y="2038086"/>
            <a:ext cx="72790" cy="818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E28E57B-7892-CCC0-B8E0-BF83FA688380}"/>
              </a:ext>
            </a:extLst>
          </p:cNvPr>
          <p:cNvSpPr/>
          <p:nvPr/>
        </p:nvSpPr>
        <p:spPr>
          <a:xfrm>
            <a:off x="546999" y="2856859"/>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5D9A9EE-F86B-E1EF-7D4B-4B922FF267A8}"/>
              </a:ext>
            </a:extLst>
          </p:cNvPr>
          <p:cNvCxnSpPr>
            <a:cxnSpLocks/>
            <a:stCxn id="19" idx="2"/>
            <a:endCxn id="8" idx="0"/>
          </p:cNvCxnSpPr>
          <p:nvPr/>
        </p:nvCxnSpPr>
        <p:spPr>
          <a:xfrm flipH="1">
            <a:off x="461818" y="4581331"/>
            <a:ext cx="85181" cy="931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6073301-C793-3C52-4396-0D894A81800D}"/>
              </a:ext>
            </a:extLst>
          </p:cNvPr>
          <p:cNvSpPr/>
          <p:nvPr/>
        </p:nvSpPr>
        <p:spPr>
          <a:xfrm>
            <a:off x="546999" y="4382749"/>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75F67AF-4B6E-37F9-B6F3-E963998E4EA0}"/>
              </a:ext>
            </a:extLst>
          </p:cNvPr>
          <p:cNvSpPr/>
          <p:nvPr/>
        </p:nvSpPr>
        <p:spPr>
          <a:xfrm>
            <a:off x="5913769"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EUR</a:t>
            </a:r>
          </a:p>
        </p:txBody>
      </p:sp>
      <p:sp>
        <p:nvSpPr>
          <p:cNvPr id="4" name="Text Placeholder 3">
            <a:extLst>
              <a:ext uri="{FF2B5EF4-FFF2-40B4-BE49-F238E27FC236}">
                <a16:creationId xmlns:a16="http://schemas.microsoft.com/office/drawing/2014/main" id="{6ECE6F70-BD5A-2CE8-19DE-0450BE3B7777}"/>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Q14. How much, if at all, do you support actions taken to minimize methane emissions?</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59544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28E8-3C54-30D3-EB72-7B0AFA880558}"/>
              </a:ext>
            </a:extLst>
          </p:cNvPr>
          <p:cNvSpPr>
            <a:spLocks noGrp="1"/>
          </p:cNvSpPr>
          <p:nvPr>
            <p:ph type="title"/>
          </p:nvPr>
        </p:nvSpPr>
        <p:spPr>
          <a:xfrm>
            <a:off x="0" y="12700"/>
            <a:ext cx="12192000" cy="1138773"/>
          </a:xfrm>
        </p:spPr>
        <p:txBody>
          <a:bodyPr/>
          <a:lstStyle/>
          <a:p>
            <a:r>
              <a:rPr lang="en-US" dirty="0"/>
              <a:t>Less enthusiasm exists for policy change in the </a:t>
            </a:r>
            <a:r>
              <a:rPr lang="en-US" dirty="0">
                <a:solidFill>
                  <a:srgbClr val="17C98A"/>
                </a:solidFill>
              </a:rPr>
              <a:t>agriculture</a:t>
            </a:r>
            <a:r>
              <a:rPr lang="en-US" dirty="0"/>
              <a:t> sector than for non-sector-specific methane action – this is particularly true in countries with agriculture-based economies</a:t>
            </a:r>
          </a:p>
        </p:txBody>
      </p:sp>
      <p:graphicFrame>
        <p:nvGraphicFramePr>
          <p:cNvPr id="13" name="Chart 12">
            <a:extLst>
              <a:ext uri="{FF2B5EF4-FFF2-40B4-BE49-F238E27FC236}">
                <a16:creationId xmlns:a16="http://schemas.microsoft.com/office/drawing/2014/main" id="{0A8BE9C7-4CBD-2B4A-2EDF-6C86FD318812}"/>
              </a:ext>
            </a:extLst>
          </p:cNvPr>
          <p:cNvGraphicFramePr/>
          <p:nvPr>
            <p:extLst>
              <p:ext uri="{D42A27DB-BD31-4B8C-83A1-F6EECF244321}">
                <p14:modId xmlns:p14="http://schemas.microsoft.com/office/powerpoint/2010/main" val="4139957554"/>
              </p:ext>
            </p:extLst>
          </p:nvPr>
        </p:nvGraphicFramePr>
        <p:xfrm>
          <a:off x="0" y="1923189"/>
          <a:ext cx="12191999"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13FBAAA8-AC27-5070-B119-9C161CBF80DF}"/>
              </a:ext>
            </a:extLst>
          </p:cNvPr>
          <p:cNvSpPr/>
          <p:nvPr/>
        </p:nvSpPr>
        <p:spPr>
          <a:xfrm>
            <a:off x="3246198" y="1487837"/>
            <a:ext cx="5699604" cy="8834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Methane Action in </a:t>
            </a:r>
            <a:r>
              <a:rPr lang="en-US" sz="1400" b="1" dirty="0">
                <a:solidFill>
                  <a:schemeClr val="accent2"/>
                </a:solidFill>
                <a:latin typeface="Franklin Gothic Book" panose="020B0503020102020204"/>
              </a:rPr>
              <a:t>Agriculture</a:t>
            </a:r>
            <a:r>
              <a:rPr lang="en-US" sz="1400" b="1" dirty="0">
                <a:solidFill>
                  <a:srgbClr val="2F2F2F"/>
                </a:solidFill>
                <a:latin typeface="Franklin Gothic Book" panose="020B0503020102020204"/>
              </a:rPr>
              <a:t> Sector Compared to General Methane Action</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(Top Box “Strong Support” Difference in Percentage Points)</a:t>
            </a:r>
          </a:p>
        </p:txBody>
      </p:sp>
      <p:sp>
        <p:nvSpPr>
          <p:cNvPr id="5" name="Rectangle 4">
            <a:extLst>
              <a:ext uri="{FF2B5EF4-FFF2-40B4-BE49-F238E27FC236}">
                <a16:creationId xmlns:a16="http://schemas.microsoft.com/office/drawing/2014/main" id="{B03844B8-97D0-CC9E-2885-9A1CF1D87AAF}"/>
              </a:ext>
            </a:extLst>
          </p:cNvPr>
          <p:cNvSpPr/>
          <p:nvPr/>
        </p:nvSpPr>
        <p:spPr>
          <a:xfrm>
            <a:off x="4802908" y="5668248"/>
            <a:ext cx="2586182" cy="37753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Countries in </a:t>
            </a:r>
            <a:r>
              <a:rPr lang="en-US" sz="1200" b="1" dirty="0">
                <a:solidFill>
                  <a:srgbClr val="17C98A"/>
                </a:solidFill>
              </a:rPr>
              <a:t>GREEN</a:t>
            </a:r>
            <a:r>
              <a:rPr lang="en-US" sz="1200" dirty="0">
                <a:solidFill>
                  <a:schemeClr val="tx1"/>
                </a:solidFill>
              </a:rPr>
              <a:t> show differences above the margin of error</a:t>
            </a:r>
          </a:p>
        </p:txBody>
      </p:sp>
      <p:sp>
        <p:nvSpPr>
          <p:cNvPr id="4" name="Text Placeholder 3">
            <a:extLst>
              <a:ext uri="{FF2B5EF4-FFF2-40B4-BE49-F238E27FC236}">
                <a16:creationId xmlns:a16="http://schemas.microsoft.com/office/drawing/2014/main" id="{B48BDB3D-EB44-F2E5-22FF-F09B47357209}"/>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Q15. How much, if at all do you support actions to minimize methane emissions from each of the following sectors?</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383738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44E3-1C89-4B70-7DE7-3FAA92C59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10A9B-A6E6-ACCD-782D-8BCDB9DA29E6}"/>
              </a:ext>
            </a:extLst>
          </p:cNvPr>
          <p:cNvSpPr>
            <a:spLocks noGrp="1"/>
          </p:cNvSpPr>
          <p:nvPr>
            <p:ph type="title"/>
          </p:nvPr>
        </p:nvSpPr>
        <p:spPr>
          <a:xfrm>
            <a:off x="0" y="12700"/>
            <a:ext cx="12192000" cy="1138773"/>
          </a:xfrm>
        </p:spPr>
        <p:txBody>
          <a:bodyPr/>
          <a:lstStyle/>
          <a:p>
            <a:r>
              <a:rPr lang="en-US" dirty="0"/>
              <a:t>Across the study, </a:t>
            </a:r>
            <a:r>
              <a:rPr lang="en-US" dirty="0">
                <a:solidFill>
                  <a:srgbClr val="7030A0"/>
                </a:solidFill>
              </a:rPr>
              <a:t>waste</a:t>
            </a:r>
            <a:r>
              <a:rPr lang="en-US" dirty="0"/>
              <a:t> is the sector with the highest appetite for methane action – this is true in both developed and developing nations</a:t>
            </a:r>
          </a:p>
        </p:txBody>
      </p:sp>
      <p:graphicFrame>
        <p:nvGraphicFramePr>
          <p:cNvPr id="13" name="Chart 12">
            <a:extLst>
              <a:ext uri="{FF2B5EF4-FFF2-40B4-BE49-F238E27FC236}">
                <a16:creationId xmlns:a16="http://schemas.microsoft.com/office/drawing/2014/main" id="{D64657E5-952B-D5C3-D2E7-60AF251E1F90}"/>
              </a:ext>
            </a:extLst>
          </p:cNvPr>
          <p:cNvGraphicFramePr/>
          <p:nvPr>
            <p:extLst>
              <p:ext uri="{D42A27DB-BD31-4B8C-83A1-F6EECF244321}">
                <p14:modId xmlns:p14="http://schemas.microsoft.com/office/powerpoint/2010/main" val="2702945144"/>
              </p:ext>
            </p:extLst>
          </p:nvPr>
        </p:nvGraphicFramePr>
        <p:xfrm>
          <a:off x="143163" y="1640937"/>
          <a:ext cx="11905673"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38A9F831-EC23-D709-BB83-88132A499FA5}"/>
              </a:ext>
            </a:extLst>
          </p:cNvPr>
          <p:cNvSpPr/>
          <p:nvPr/>
        </p:nvSpPr>
        <p:spPr>
          <a:xfrm>
            <a:off x="3246198" y="1539021"/>
            <a:ext cx="5699604" cy="4727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Methane Action in </a:t>
            </a:r>
            <a:r>
              <a:rPr lang="en-US" sz="1400" b="1" dirty="0">
                <a:solidFill>
                  <a:srgbClr val="7030A0"/>
                </a:solidFill>
                <a:latin typeface="Franklin Gothic Book" panose="020B0503020102020204"/>
              </a:rPr>
              <a:t>Waste</a:t>
            </a:r>
            <a:r>
              <a:rPr lang="en-US" sz="1400" b="1" dirty="0">
                <a:solidFill>
                  <a:srgbClr val="2F2F2F"/>
                </a:solidFill>
                <a:latin typeface="Franklin Gothic Book" panose="020B0503020102020204"/>
              </a:rPr>
              <a:t> Sector Compared to General Methane Action</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(Top Box “Strong Support” Difference in Percentage Points)</a:t>
            </a:r>
          </a:p>
        </p:txBody>
      </p:sp>
      <p:sp>
        <p:nvSpPr>
          <p:cNvPr id="3" name="Rectangle 2">
            <a:extLst>
              <a:ext uri="{FF2B5EF4-FFF2-40B4-BE49-F238E27FC236}">
                <a16:creationId xmlns:a16="http://schemas.microsoft.com/office/drawing/2014/main" id="{BB580921-F56E-B5FC-AEB8-64E8FF1172CB}"/>
              </a:ext>
            </a:extLst>
          </p:cNvPr>
          <p:cNvSpPr/>
          <p:nvPr/>
        </p:nvSpPr>
        <p:spPr>
          <a:xfrm>
            <a:off x="4802908" y="5741017"/>
            <a:ext cx="2586182" cy="37753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Countries in </a:t>
            </a:r>
            <a:r>
              <a:rPr lang="en-US" sz="1200" b="1" dirty="0">
                <a:solidFill>
                  <a:srgbClr val="7030A0"/>
                </a:solidFill>
              </a:rPr>
              <a:t>PURPLE</a:t>
            </a:r>
            <a:r>
              <a:rPr lang="en-US" sz="1200" dirty="0">
                <a:solidFill>
                  <a:schemeClr val="tx1"/>
                </a:solidFill>
              </a:rPr>
              <a:t> show differences above the margin of error</a:t>
            </a:r>
          </a:p>
        </p:txBody>
      </p:sp>
      <p:sp>
        <p:nvSpPr>
          <p:cNvPr id="4" name="Text Placeholder 3">
            <a:extLst>
              <a:ext uri="{FF2B5EF4-FFF2-40B4-BE49-F238E27FC236}">
                <a16:creationId xmlns:a16="http://schemas.microsoft.com/office/drawing/2014/main" id="{52AD04DD-F2A8-8487-B127-EDCE22265CFA}"/>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Q15. How much, if at all do you support actions to minimize methane emissions from each of the following sectors?</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361455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94ED2-B6A8-5D47-389A-14E157F6C328}"/>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FF61606A-0983-FC4D-55BB-0F8E28645636}"/>
              </a:ext>
            </a:extLst>
          </p:cNvPr>
          <p:cNvSpPr/>
          <p:nvPr/>
        </p:nvSpPr>
        <p:spPr>
          <a:xfrm>
            <a:off x="2742196" y="5290899"/>
            <a:ext cx="4516750" cy="836201"/>
          </a:xfrm>
          <a:prstGeom prst="rect">
            <a:avLst/>
          </a:prstGeom>
          <a:solidFill>
            <a:schemeClr val="bg1"/>
          </a:solidFill>
          <a:ln w="19050">
            <a:solidFill>
              <a:srgbClr val="80008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bans organic waste disposal into landfills and promotes source reduction, segregation, edible food rescue (food banking), composting, and other solutions that reduce food loss and waste through a circular approach.</a:t>
            </a:r>
          </a:p>
        </p:txBody>
      </p:sp>
      <p:sp>
        <p:nvSpPr>
          <p:cNvPr id="2" name="Title 1">
            <a:extLst>
              <a:ext uri="{FF2B5EF4-FFF2-40B4-BE49-F238E27FC236}">
                <a16:creationId xmlns:a16="http://schemas.microsoft.com/office/drawing/2014/main" id="{D915E232-42FE-3B41-5C84-C5AD9B0F9597}"/>
              </a:ext>
            </a:extLst>
          </p:cNvPr>
          <p:cNvSpPr>
            <a:spLocks noGrp="1"/>
          </p:cNvSpPr>
          <p:nvPr>
            <p:ph type="title"/>
          </p:nvPr>
        </p:nvSpPr>
        <p:spPr>
          <a:xfrm>
            <a:off x="0" y="12700"/>
            <a:ext cx="12192000" cy="1138773"/>
          </a:xfrm>
        </p:spPr>
        <p:txBody>
          <a:bodyPr/>
          <a:lstStyle/>
          <a:p>
            <a:r>
              <a:rPr lang="en-US" dirty="0"/>
              <a:t>A waste sector-specific methane reduction proposal is popular in every country where such policy was tested; intensity of support is </a:t>
            </a:r>
            <a:r>
              <a:rPr lang="en-US" i="1" dirty="0"/>
              <a:t>lowest </a:t>
            </a:r>
            <a:r>
              <a:rPr lang="en-US" dirty="0"/>
              <a:t>in developed nations</a:t>
            </a:r>
          </a:p>
        </p:txBody>
      </p:sp>
      <p:graphicFrame>
        <p:nvGraphicFramePr>
          <p:cNvPr id="7" name="Chart 6">
            <a:extLst>
              <a:ext uri="{FF2B5EF4-FFF2-40B4-BE49-F238E27FC236}">
                <a16:creationId xmlns:a16="http://schemas.microsoft.com/office/drawing/2014/main" id="{9D4D989F-128E-B605-A219-A90803994032}"/>
              </a:ext>
            </a:extLst>
          </p:cNvPr>
          <p:cNvGraphicFramePr/>
          <p:nvPr>
            <p:extLst>
              <p:ext uri="{D42A27DB-BD31-4B8C-83A1-F6EECF244321}">
                <p14:modId xmlns:p14="http://schemas.microsoft.com/office/powerpoint/2010/main" val="629108405"/>
              </p:ext>
            </p:extLst>
          </p:nvPr>
        </p:nvGraphicFramePr>
        <p:xfrm>
          <a:off x="927343" y="2057164"/>
          <a:ext cx="8266991" cy="30723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33A6A12C-3453-8B7A-5616-DA8B4696CE04}"/>
              </a:ext>
            </a:extLst>
          </p:cNvPr>
          <p:cNvSpPr/>
          <p:nvPr/>
        </p:nvSpPr>
        <p:spPr>
          <a:xfrm>
            <a:off x="185077" y="4032131"/>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Strongly Support</a:t>
            </a:r>
          </a:p>
        </p:txBody>
      </p:sp>
      <p:sp>
        <p:nvSpPr>
          <p:cNvPr id="3" name="Rectangle 2">
            <a:extLst>
              <a:ext uri="{FF2B5EF4-FFF2-40B4-BE49-F238E27FC236}">
                <a16:creationId xmlns:a16="http://schemas.microsoft.com/office/drawing/2014/main" id="{A8B34706-C817-59D6-4B4A-C907E165FCED}"/>
              </a:ext>
            </a:extLst>
          </p:cNvPr>
          <p:cNvSpPr/>
          <p:nvPr/>
        </p:nvSpPr>
        <p:spPr>
          <a:xfrm>
            <a:off x="185077" y="1921127"/>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Support</a:t>
            </a:r>
          </a:p>
        </p:txBody>
      </p:sp>
      <p:sp>
        <p:nvSpPr>
          <p:cNvPr id="4" name="Rectangle 3">
            <a:extLst>
              <a:ext uri="{FF2B5EF4-FFF2-40B4-BE49-F238E27FC236}">
                <a16:creationId xmlns:a16="http://schemas.microsoft.com/office/drawing/2014/main" id="{A0BEE2D6-6F08-246F-175F-0747EEFE0658}"/>
              </a:ext>
            </a:extLst>
          </p:cNvPr>
          <p:cNvSpPr/>
          <p:nvPr/>
        </p:nvSpPr>
        <p:spPr>
          <a:xfrm>
            <a:off x="9320518" y="5317481"/>
            <a:ext cx="2239405" cy="809619"/>
          </a:xfrm>
          <a:prstGeom prst="rect">
            <a:avLst/>
          </a:prstGeom>
          <a:solidFill>
            <a:schemeClr val="bg1"/>
          </a:solidFill>
          <a:ln w="19050">
            <a:solidFill>
              <a:srgbClr val="BE29E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bans biodegradable waste disposal into landfills. </a:t>
            </a:r>
          </a:p>
        </p:txBody>
      </p:sp>
      <p:graphicFrame>
        <p:nvGraphicFramePr>
          <p:cNvPr id="10" name="Chart 9">
            <a:extLst>
              <a:ext uri="{FF2B5EF4-FFF2-40B4-BE49-F238E27FC236}">
                <a16:creationId xmlns:a16="http://schemas.microsoft.com/office/drawing/2014/main" id="{E9F2B522-3840-CC40-668F-6FCD39BE6E42}"/>
              </a:ext>
            </a:extLst>
          </p:cNvPr>
          <p:cNvGraphicFramePr/>
          <p:nvPr>
            <p:extLst>
              <p:ext uri="{D42A27DB-BD31-4B8C-83A1-F6EECF244321}">
                <p14:modId xmlns:p14="http://schemas.microsoft.com/office/powerpoint/2010/main" val="12059234"/>
              </p:ext>
            </p:extLst>
          </p:nvPr>
        </p:nvGraphicFramePr>
        <p:xfrm>
          <a:off x="9729437" y="2057163"/>
          <a:ext cx="1421568" cy="307231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93C7E01-DE6A-1423-1931-053C7E4386C7}"/>
              </a:ext>
            </a:extLst>
          </p:cNvPr>
          <p:cNvSpPr/>
          <p:nvPr/>
        </p:nvSpPr>
        <p:spPr>
          <a:xfrm>
            <a:off x="4823499" y="1410971"/>
            <a:ext cx="2545002" cy="480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Country-Specific Policies in the </a:t>
            </a:r>
            <a:r>
              <a:rPr lang="en-US" sz="1400" b="1" dirty="0">
                <a:solidFill>
                  <a:srgbClr val="7030A0"/>
                </a:solidFill>
                <a:latin typeface="Franklin Gothic Book" panose="020B0503020102020204"/>
              </a:rPr>
              <a:t>Waste</a:t>
            </a:r>
            <a:r>
              <a:rPr lang="en-US" sz="1400" b="1" dirty="0">
                <a:solidFill>
                  <a:srgbClr val="2F2F2F"/>
                </a:solidFill>
                <a:latin typeface="Franklin Gothic Book" panose="020B0503020102020204"/>
              </a:rPr>
              <a:t> Sector</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9" name="Text Placeholder 3">
            <a:extLst>
              <a:ext uri="{FF2B5EF4-FFF2-40B4-BE49-F238E27FC236}">
                <a16:creationId xmlns:a16="http://schemas.microsoft.com/office/drawing/2014/main" id="{718CD218-D03B-7BB2-0062-E5BDDC72FF34}"/>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Q17. To what extent do you support or oppose the following in [COUNTRY]?</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12365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6513F-9965-F352-3A2F-E8EC0E021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71127-9BD6-1D1B-AC63-4ACB010F58EC}"/>
              </a:ext>
            </a:extLst>
          </p:cNvPr>
          <p:cNvSpPr>
            <a:spLocks noGrp="1"/>
          </p:cNvSpPr>
          <p:nvPr>
            <p:ph type="title"/>
          </p:nvPr>
        </p:nvSpPr>
        <p:spPr>
          <a:xfrm>
            <a:off x="0" y="12700"/>
            <a:ext cx="12192000" cy="1138773"/>
          </a:xfrm>
        </p:spPr>
        <p:txBody>
          <a:bodyPr/>
          <a:lstStyle/>
          <a:p>
            <a:r>
              <a:rPr lang="en-US" dirty="0"/>
              <a:t>Action in the </a:t>
            </a:r>
            <a:r>
              <a:rPr lang="en-US" dirty="0">
                <a:solidFill>
                  <a:srgbClr val="7F7304"/>
                </a:solidFill>
              </a:rPr>
              <a:t>energy</a:t>
            </a:r>
            <a:r>
              <a:rPr lang="en-US" dirty="0"/>
              <a:t> sector, while not as popular as the waste sector, still has broad support across countries – China has particularly strong support compared to general methane action</a:t>
            </a:r>
          </a:p>
        </p:txBody>
      </p:sp>
      <p:graphicFrame>
        <p:nvGraphicFramePr>
          <p:cNvPr id="13" name="Chart 12">
            <a:extLst>
              <a:ext uri="{FF2B5EF4-FFF2-40B4-BE49-F238E27FC236}">
                <a16:creationId xmlns:a16="http://schemas.microsoft.com/office/drawing/2014/main" id="{CD193B3A-C4C5-4A39-C665-EF99A341D431}"/>
              </a:ext>
            </a:extLst>
          </p:cNvPr>
          <p:cNvGraphicFramePr/>
          <p:nvPr>
            <p:extLst>
              <p:ext uri="{D42A27DB-BD31-4B8C-83A1-F6EECF244321}">
                <p14:modId xmlns:p14="http://schemas.microsoft.com/office/powerpoint/2010/main" val="1813578596"/>
              </p:ext>
            </p:extLst>
          </p:nvPr>
        </p:nvGraphicFramePr>
        <p:xfrm>
          <a:off x="143163" y="1775407"/>
          <a:ext cx="11905673" cy="393382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560D8044-8414-7A4D-8F9A-705D62AE6FF2}"/>
              </a:ext>
            </a:extLst>
          </p:cNvPr>
          <p:cNvSpPr/>
          <p:nvPr/>
        </p:nvSpPr>
        <p:spPr>
          <a:xfrm>
            <a:off x="3246198" y="1539021"/>
            <a:ext cx="5699604" cy="4727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Methane Action in </a:t>
            </a:r>
            <a:r>
              <a:rPr lang="en-US" sz="1400" dirty="0">
                <a:solidFill>
                  <a:srgbClr val="7F7304"/>
                </a:solidFill>
                <a:latin typeface="Franklin Gothic Demi" panose="020B0603020102020204" pitchFamily="34" charset="0"/>
                <a:ea typeface="+mj-ea"/>
                <a:cs typeface="+mj-cs"/>
              </a:rPr>
              <a:t>Energy</a:t>
            </a:r>
            <a:r>
              <a:rPr lang="en-US" sz="1400" b="1" dirty="0">
                <a:solidFill>
                  <a:srgbClr val="2F2F2F"/>
                </a:solidFill>
                <a:latin typeface="Franklin Gothic Book" panose="020B0503020102020204"/>
              </a:rPr>
              <a:t> Sector Compared to General Methane Action</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(Top Box “Strong Support” Change in Percentage Points)</a:t>
            </a:r>
          </a:p>
        </p:txBody>
      </p:sp>
      <p:sp>
        <p:nvSpPr>
          <p:cNvPr id="3" name="Rectangle 2">
            <a:extLst>
              <a:ext uri="{FF2B5EF4-FFF2-40B4-BE49-F238E27FC236}">
                <a16:creationId xmlns:a16="http://schemas.microsoft.com/office/drawing/2014/main" id="{5BBE7A19-4857-9FC4-E078-1EC902528C2D}"/>
              </a:ext>
            </a:extLst>
          </p:cNvPr>
          <p:cNvSpPr/>
          <p:nvPr/>
        </p:nvSpPr>
        <p:spPr>
          <a:xfrm>
            <a:off x="4802908" y="5692565"/>
            <a:ext cx="2586182" cy="37753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Countries in </a:t>
            </a:r>
            <a:r>
              <a:rPr lang="en-US" sz="1200" b="1" dirty="0">
                <a:solidFill>
                  <a:srgbClr val="7F7304"/>
                </a:solidFill>
              </a:rPr>
              <a:t>GOLD</a:t>
            </a:r>
            <a:r>
              <a:rPr lang="en-US" sz="1200" dirty="0">
                <a:solidFill>
                  <a:schemeClr val="tx1"/>
                </a:solidFill>
              </a:rPr>
              <a:t> show </a:t>
            </a:r>
          </a:p>
          <a:p>
            <a:pPr algn="ctr"/>
            <a:r>
              <a:rPr lang="en-US" sz="1200" dirty="0">
                <a:solidFill>
                  <a:schemeClr val="tx1"/>
                </a:solidFill>
              </a:rPr>
              <a:t>differences above the margin of error</a:t>
            </a:r>
          </a:p>
        </p:txBody>
      </p:sp>
      <p:sp>
        <p:nvSpPr>
          <p:cNvPr id="4" name="Text Placeholder 3">
            <a:extLst>
              <a:ext uri="{FF2B5EF4-FFF2-40B4-BE49-F238E27FC236}">
                <a16:creationId xmlns:a16="http://schemas.microsoft.com/office/drawing/2014/main" id="{1EA46DFF-7553-7FEB-62BF-4FCBB7DDA5DD}"/>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Q14. How much, if at all, do you support actions taken to minimize methane emissions?</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18098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FEF8-DB66-A8AA-9361-462222F79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A62D9-D246-B65B-1E41-D3D7C58CE0DF}"/>
              </a:ext>
            </a:extLst>
          </p:cNvPr>
          <p:cNvSpPr>
            <a:spLocks noGrp="1"/>
          </p:cNvSpPr>
          <p:nvPr>
            <p:ph type="title"/>
          </p:nvPr>
        </p:nvSpPr>
        <p:spPr>
          <a:xfrm>
            <a:off x="0" y="12700"/>
            <a:ext cx="12192000" cy="1138773"/>
          </a:xfrm>
        </p:spPr>
        <p:txBody>
          <a:bodyPr/>
          <a:lstStyle/>
          <a:p>
            <a:r>
              <a:rPr lang="en-US" dirty="0"/>
              <a:t>Moderate to strong support for reform in the energy sector exists in nations where proposals were tested, with Italy showing the highest levels of support for energy policy proposals </a:t>
            </a:r>
          </a:p>
        </p:txBody>
      </p:sp>
      <p:sp>
        <p:nvSpPr>
          <p:cNvPr id="8" name="Rectangle 7">
            <a:extLst>
              <a:ext uri="{FF2B5EF4-FFF2-40B4-BE49-F238E27FC236}">
                <a16:creationId xmlns:a16="http://schemas.microsoft.com/office/drawing/2014/main" id="{CD1CC331-FA92-C66F-EC14-F56300C4CDB1}"/>
              </a:ext>
            </a:extLst>
          </p:cNvPr>
          <p:cNvSpPr/>
          <p:nvPr/>
        </p:nvSpPr>
        <p:spPr>
          <a:xfrm>
            <a:off x="111186" y="3623316"/>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Strongly Support</a:t>
            </a:r>
          </a:p>
        </p:txBody>
      </p:sp>
      <p:sp>
        <p:nvSpPr>
          <p:cNvPr id="3" name="Rectangle 2">
            <a:extLst>
              <a:ext uri="{FF2B5EF4-FFF2-40B4-BE49-F238E27FC236}">
                <a16:creationId xmlns:a16="http://schemas.microsoft.com/office/drawing/2014/main" id="{3D489818-106E-2E57-BCA8-63B2C59C677E}"/>
              </a:ext>
            </a:extLst>
          </p:cNvPr>
          <p:cNvSpPr/>
          <p:nvPr/>
        </p:nvSpPr>
        <p:spPr>
          <a:xfrm>
            <a:off x="111186" y="1807876"/>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Support</a:t>
            </a:r>
          </a:p>
        </p:txBody>
      </p:sp>
      <p:sp>
        <p:nvSpPr>
          <p:cNvPr id="6" name="Rectangle 5">
            <a:extLst>
              <a:ext uri="{FF2B5EF4-FFF2-40B4-BE49-F238E27FC236}">
                <a16:creationId xmlns:a16="http://schemas.microsoft.com/office/drawing/2014/main" id="{9ED54E45-4FDE-5A6A-140E-7094D6E46F2B}"/>
              </a:ext>
            </a:extLst>
          </p:cNvPr>
          <p:cNvSpPr/>
          <p:nvPr/>
        </p:nvSpPr>
        <p:spPr>
          <a:xfrm>
            <a:off x="5965288" y="5019781"/>
            <a:ext cx="2819336" cy="1125433"/>
          </a:xfrm>
          <a:prstGeom prst="rect">
            <a:avLst/>
          </a:prstGeom>
          <a:solidFill>
            <a:schemeClr val="bg1"/>
          </a:solidFill>
          <a:ln w="19050">
            <a:solidFill>
              <a:srgbClr val="A67C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European countries implementing policies that require other countries to minimize methane pollution and flaring when producing the oil and gas they export to Europe.</a:t>
            </a:r>
          </a:p>
        </p:txBody>
      </p:sp>
      <p:graphicFrame>
        <p:nvGraphicFramePr>
          <p:cNvPr id="9" name="Chart 8">
            <a:extLst>
              <a:ext uri="{FF2B5EF4-FFF2-40B4-BE49-F238E27FC236}">
                <a16:creationId xmlns:a16="http://schemas.microsoft.com/office/drawing/2014/main" id="{7ADFFCDD-D532-B57E-6662-A8611E15F637}"/>
              </a:ext>
            </a:extLst>
          </p:cNvPr>
          <p:cNvGraphicFramePr/>
          <p:nvPr>
            <p:extLst>
              <p:ext uri="{D42A27DB-BD31-4B8C-83A1-F6EECF244321}">
                <p14:modId xmlns:p14="http://schemas.microsoft.com/office/powerpoint/2010/main" val="1488628950"/>
              </p:ext>
            </p:extLst>
          </p:nvPr>
        </p:nvGraphicFramePr>
        <p:xfrm>
          <a:off x="6231956" y="2086391"/>
          <a:ext cx="2286000" cy="277314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C82B1EA9-92A0-7BA2-6683-586723A61C2D}"/>
              </a:ext>
            </a:extLst>
          </p:cNvPr>
          <p:cNvSpPr/>
          <p:nvPr/>
        </p:nvSpPr>
        <p:spPr>
          <a:xfrm>
            <a:off x="9120991" y="5019781"/>
            <a:ext cx="2819336" cy="1125433"/>
          </a:xfrm>
          <a:prstGeom prst="rect">
            <a:avLst/>
          </a:prstGeom>
          <a:solidFill>
            <a:schemeClr val="bg1"/>
          </a:solidFill>
          <a:ln w="19050">
            <a:solidFill>
              <a:srgbClr val="D8B51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requires other countries to minimize methane pollution and flaring when producing the oil and gas they export to </a:t>
            </a:r>
            <a:r>
              <a:rPr lang="en-US" sz="1200" dirty="0">
                <a:solidFill>
                  <a:srgbClr val="D8B51E"/>
                </a:solidFill>
              </a:rPr>
              <a:t>[</a:t>
            </a:r>
            <a:r>
              <a:rPr lang="en-US" sz="1200" b="1" dirty="0">
                <a:solidFill>
                  <a:srgbClr val="D8B51E"/>
                </a:solidFill>
              </a:rPr>
              <a:t>COUNTRY]</a:t>
            </a:r>
            <a:r>
              <a:rPr lang="en-US" sz="1200" dirty="0">
                <a:solidFill>
                  <a:schemeClr val="tx1"/>
                </a:solidFill>
              </a:rPr>
              <a:t>…</a:t>
            </a:r>
          </a:p>
        </p:txBody>
      </p:sp>
      <p:graphicFrame>
        <p:nvGraphicFramePr>
          <p:cNvPr id="17" name="Chart 16">
            <a:extLst>
              <a:ext uri="{FF2B5EF4-FFF2-40B4-BE49-F238E27FC236}">
                <a16:creationId xmlns:a16="http://schemas.microsoft.com/office/drawing/2014/main" id="{A89417B1-77EF-A70C-BBFE-2ECC2473CBF1}"/>
              </a:ext>
            </a:extLst>
          </p:cNvPr>
          <p:cNvGraphicFramePr/>
          <p:nvPr>
            <p:extLst>
              <p:ext uri="{D42A27DB-BD31-4B8C-83A1-F6EECF244321}">
                <p14:modId xmlns:p14="http://schemas.microsoft.com/office/powerpoint/2010/main" val="1645512146"/>
              </p:ext>
            </p:extLst>
          </p:nvPr>
        </p:nvGraphicFramePr>
        <p:xfrm>
          <a:off x="9387659" y="2086391"/>
          <a:ext cx="2286000" cy="277314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AACC2748-8437-E8C5-395A-DF1A871E2629}"/>
              </a:ext>
            </a:extLst>
          </p:cNvPr>
          <p:cNvSpPr/>
          <p:nvPr/>
        </p:nvSpPr>
        <p:spPr>
          <a:xfrm>
            <a:off x="454374" y="5019781"/>
            <a:ext cx="2383092" cy="1115542"/>
          </a:xfrm>
          <a:prstGeom prst="rect">
            <a:avLst/>
          </a:prstGeom>
          <a:solidFill>
            <a:schemeClr val="bg1"/>
          </a:solidFill>
          <a:ln w="19050">
            <a:solidFill>
              <a:srgbClr val="FEAE0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requires other countries to minimize methane pollution and flaring when producing the oil and gas they export to South Korea. </a:t>
            </a:r>
          </a:p>
        </p:txBody>
      </p:sp>
      <p:graphicFrame>
        <p:nvGraphicFramePr>
          <p:cNvPr id="10" name="Chart 9">
            <a:extLst>
              <a:ext uri="{FF2B5EF4-FFF2-40B4-BE49-F238E27FC236}">
                <a16:creationId xmlns:a16="http://schemas.microsoft.com/office/drawing/2014/main" id="{DBC3441E-591C-EBCA-0B67-912CA5E8EC04}"/>
              </a:ext>
            </a:extLst>
          </p:cNvPr>
          <p:cNvGraphicFramePr/>
          <p:nvPr>
            <p:extLst>
              <p:ext uri="{D42A27DB-BD31-4B8C-83A1-F6EECF244321}">
                <p14:modId xmlns:p14="http://schemas.microsoft.com/office/powerpoint/2010/main" val="2202683043"/>
              </p:ext>
            </p:extLst>
          </p:nvPr>
        </p:nvGraphicFramePr>
        <p:xfrm>
          <a:off x="976126" y="2086391"/>
          <a:ext cx="1371600" cy="277314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D2A2B096-425B-CCE0-8CAE-6BFB1F3D0E9E}"/>
              </a:ext>
            </a:extLst>
          </p:cNvPr>
          <p:cNvSpPr/>
          <p:nvPr/>
        </p:nvSpPr>
        <p:spPr>
          <a:xfrm>
            <a:off x="4823499" y="1440330"/>
            <a:ext cx="2545002" cy="480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Country-Specific Policies in the </a:t>
            </a:r>
            <a:r>
              <a:rPr lang="en-US" sz="1400" dirty="0">
                <a:solidFill>
                  <a:srgbClr val="7F7304"/>
                </a:solidFill>
                <a:latin typeface="Franklin Gothic Demi" panose="020B0603020102020204" pitchFamily="34" charset="0"/>
                <a:ea typeface="+mj-ea"/>
                <a:cs typeface="+mj-cs"/>
              </a:rPr>
              <a:t>Energy</a:t>
            </a:r>
            <a:r>
              <a:rPr lang="en-US" sz="1400" b="1" dirty="0">
                <a:solidFill>
                  <a:srgbClr val="2F2F2F"/>
                </a:solidFill>
                <a:latin typeface="Franklin Gothic Book" panose="020B0503020102020204"/>
              </a:rPr>
              <a:t> Sector</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11" name="Text Placeholder 3">
            <a:extLst>
              <a:ext uri="{FF2B5EF4-FFF2-40B4-BE49-F238E27FC236}">
                <a16:creationId xmlns:a16="http://schemas.microsoft.com/office/drawing/2014/main" id="{4239A2C4-C357-1114-BCD3-38B1283B1915}"/>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Q17. To what extent do you support or oppose the following in [COUNTRY]?</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
        <p:nvSpPr>
          <p:cNvPr id="5" name="Rectangle 4">
            <a:extLst>
              <a:ext uri="{FF2B5EF4-FFF2-40B4-BE49-F238E27FC236}">
                <a16:creationId xmlns:a16="http://schemas.microsoft.com/office/drawing/2014/main" id="{8AC7456E-C425-8320-8E08-33ED662DDD9F}"/>
              </a:ext>
            </a:extLst>
          </p:cNvPr>
          <p:cNvSpPr/>
          <p:nvPr/>
        </p:nvSpPr>
        <p:spPr>
          <a:xfrm>
            <a:off x="3217429" y="5019781"/>
            <a:ext cx="2383092" cy="1115542"/>
          </a:xfrm>
          <a:prstGeom prst="rect">
            <a:avLst/>
          </a:prstGeom>
          <a:solidFill>
            <a:schemeClr val="bg1"/>
          </a:solidFill>
          <a:ln w="19050">
            <a:solidFill>
              <a:srgbClr val="ECA14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requires other countries to minimize methane pollution and flaring when producing the oil and gas they export to Japan. </a:t>
            </a:r>
          </a:p>
        </p:txBody>
      </p:sp>
      <p:graphicFrame>
        <p:nvGraphicFramePr>
          <p:cNvPr id="12" name="Chart 11">
            <a:extLst>
              <a:ext uri="{FF2B5EF4-FFF2-40B4-BE49-F238E27FC236}">
                <a16:creationId xmlns:a16="http://schemas.microsoft.com/office/drawing/2014/main" id="{9A3FAD69-4180-6CCF-B147-21756F226889}"/>
              </a:ext>
            </a:extLst>
          </p:cNvPr>
          <p:cNvGraphicFramePr/>
          <p:nvPr>
            <p:extLst>
              <p:ext uri="{D42A27DB-BD31-4B8C-83A1-F6EECF244321}">
                <p14:modId xmlns:p14="http://schemas.microsoft.com/office/powerpoint/2010/main" val="1012869796"/>
              </p:ext>
            </p:extLst>
          </p:nvPr>
        </p:nvGraphicFramePr>
        <p:xfrm>
          <a:off x="3723175" y="2086391"/>
          <a:ext cx="1371600" cy="27731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070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89280-41D0-E502-3ED6-4055B17D47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01BCD-978C-B6A1-7C18-3F5195D11809}"/>
              </a:ext>
            </a:extLst>
          </p:cNvPr>
          <p:cNvSpPr>
            <a:spLocks noGrp="1"/>
          </p:cNvSpPr>
          <p:nvPr>
            <p:ph type="title"/>
          </p:nvPr>
        </p:nvSpPr>
        <p:spPr>
          <a:xfrm>
            <a:off x="0" y="12700"/>
            <a:ext cx="12192000" cy="1477328"/>
          </a:xfrm>
        </p:spPr>
        <p:txBody>
          <a:bodyPr/>
          <a:lstStyle/>
          <a:p>
            <a:r>
              <a:rPr lang="en-US" dirty="0"/>
              <a:t>In Canada, the more “exciting” policy to regulate energy companies has stronger support than the policy “with teeth” to implement measurement requirements; in the US, framing regulation with “a fee to taxpayers” increases strong support for reform by 5pts</a:t>
            </a:r>
          </a:p>
        </p:txBody>
      </p:sp>
      <p:sp>
        <p:nvSpPr>
          <p:cNvPr id="8" name="Rectangle 7">
            <a:extLst>
              <a:ext uri="{FF2B5EF4-FFF2-40B4-BE49-F238E27FC236}">
                <a16:creationId xmlns:a16="http://schemas.microsoft.com/office/drawing/2014/main" id="{0B0D6FC4-9B64-4C4E-DD03-0BE0DBE463C9}"/>
              </a:ext>
            </a:extLst>
          </p:cNvPr>
          <p:cNvSpPr/>
          <p:nvPr/>
        </p:nvSpPr>
        <p:spPr>
          <a:xfrm>
            <a:off x="111186" y="3623316"/>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Strongly Support</a:t>
            </a:r>
          </a:p>
        </p:txBody>
      </p:sp>
      <p:sp>
        <p:nvSpPr>
          <p:cNvPr id="3" name="Rectangle 2">
            <a:extLst>
              <a:ext uri="{FF2B5EF4-FFF2-40B4-BE49-F238E27FC236}">
                <a16:creationId xmlns:a16="http://schemas.microsoft.com/office/drawing/2014/main" id="{828BD197-44B7-8D36-F89D-FEA7B8F66C7B}"/>
              </a:ext>
            </a:extLst>
          </p:cNvPr>
          <p:cNvSpPr/>
          <p:nvPr/>
        </p:nvSpPr>
        <p:spPr>
          <a:xfrm>
            <a:off x="111186" y="1807876"/>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Support</a:t>
            </a:r>
          </a:p>
        </p:txBody>
      </p:sp>
      <p:sp>
        <p:nvSpPr>
          <p:cNvPr id="6" name="Rectangle 5">
            <a:extLst>
              <a:ext uri="{FF2B5EF4-FFF2-40B4-BE49-F238E27FC236}">
                <a16:creationId xmlns:a16="http://schemas.microsoft.com/office/drawing/2014/main" id="{A070B7BF-F686-B0C0-B9A6-78347E607BE5}"/>
              </a:ext>
            </a:extLst>
          </p:cNvPr>
          <p:cNvSpPr/>
          <p:nvPr/>
        </p:nvSpPr>
        <p:spPr>
          <a:xfrm>
            <a:off x="1145626" y="4811952"/>
            <a:ext cx="1813303" cy="1327416"/>
          </a:xfrm>
          <a:prstGeom prst="rect">
            <a:avLst/>
          </a:prstGeom>
          <a:solidFill>
            <a:schemeClr val="bg1"/>
          </a:solidFill>
          <a:ln w="19050">
            <a:solidFill>
              <a:srgbClr val="A67C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standards that require the oil and gas industry to find and fix wasteful methane leaks that contribute to pollution.</a:t>
            </a:r>
          </a:p>
        </p:txBody>
      </p:sp>
      <p:graphicFrame>
        <p:nvGraphicFramePr>
          <p:cNvPr id="9" name="Chart 8">
            <a:extLst>
              <a:ext uri="{FF2B5EF4-FFF2-40B4-BE49-F238E27FC236}">
                <a16:creationId xmlns:a16="http://schemas.microsoft.com/office/drawing/2014/main" id="{93C26EF2-7576-F681-4D15-7A5906574E5B}"/>
              </a:ext>
            </a:extLst>
          </p:cNvPr>
          <p:cNvGraphicFramePr/>
          <p:nvPr>
            <p:extLst>
              <p:ext uri="{D42A27DB-BD31-4B8C-83A1-F6EECF244321}">
                <p14:modId xmlns:p14="http://schemas.microsoft.com/office/powerpoint/2010/main" val="1695781172"/>
              </p:ext>
            </p:extLst>
          </p:nvPr>
        </p:nvGraphicFramePr>
        <p:xfrm>
          <a:off x="1131216" y="1921280"/>
          <a:ext cx="10629851" cy="271555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73EED0FE-0932-FCDD-FB31-F7C5B6A4C1AF}"/>
              </a:ext>
            </a:extLst>
          </p:cNvPr>
          <p:cNvSpPr/>
          <p:nvPr/>
        </p:nvSpPr>
        <p:spPr>
          <a:xfrm>
            <a:off x="4102175" y="4811952"/>
            <a:ext cx="1840282" cy="1327416"/>
          </a:xfrm>
          <a:prstGeom prst="rect">
            <a:avLst/>
          </a:prstGeom>
          <a:solidFill>
            <a:schemeClr val="bg1"/>
          </a:solidFill>
          <a:ln w="19050">
            <a:solidFill>
              <a:srgbClr val="A67C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Improved methane emissions measurement data that the Government of Canada can use to ensure accountability. </a:t>
            </a:r>
          </a:p>
        </p:txBody>
      </p:sp>
      <p:sp>
        <p:nvSpPr>
          <p:cNvPr id="4" name="Rectangle 3">
            <a:extLst>
              <a:ext uri="{FF2B5EF4-FFF2-40B4-BE49-F238E27FC236}">
                <a16:creationId xmlns:a16="http://schemas.microsoft.com/office/drawing/2014/main" id="{D2E7DD83-B086-2C0C-6BF6-AC7A13FEE44B}"/>
              </a:ext>
            </a:extLst>
          </p:cNvPr>
          <p:cNvSpPr/>
          <p:nvPr/>
        </p:nvSpPr>
        <p:spPr>
          <a:xfrm>
            <a:off x="7010797" y="4711323"/>
            <a:ext cx="1929068" cy="1428045"/>
          </a:xfrm>
          <a:prstGeom prst="rect">
            <a:avLst/>
          </a:prstGeom>
          <a:solidFill>
            <a:schemeClr val="bg1"/>
          </a:solidFill>
          <a:ln w="19050">
            <a:solidFill>
              <a:srgbClr val="FEAE0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policy that would require the oil and gas industry to pay a fee to taxpayers if they produce more methane pollution than the law allows.</a:t>
            </a:r>
          </a:p>
        </p:txBody>
      </p:sp>
      <p:sp>
        <p:nvSpPr>
          <p:cNvPr id="10" name="Rectangle 9">
            <a:extLst>
              <a:ext uri="{FF2B5EF4-FFF2-40B4-BE49-F238E27FC236}">
                <a16:creationId xmlns:a16="http://schemas.microsoft.com/office/drawing/2014/main" id="{6EFFAF3D-77FA-497F-79F6-249E3F4C1525}"/>
              </a:ext>
            </a:extLst>
          </p:cNvPr>
          <p:cNvSpPr/>
          <p:nvPr/>
        </p:nvSpPr>
        <p:spPr>
          <a:xfrm>
            <a:off x="10153155" y="4833027"/>
            <a:ext cx="1649084" cy="1285266"/>
          </a:xfrm>
          <a:prstGeom prst="rect">
            <a:avLst/>
          </a:prstGeom>
          <a:solidFill>
            <a:schemeClr val="bg1"/>
          </a:solidFill>
          <a:ln w="19050">
            <a:solidFill>
              <a:srgbClr val="FEAE0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a fee that oil and gas producers must pay for wasted methane gas that contributes to pollution.</a:t>
            </a:r>
          </a:p>
        </p:txBody>
      </p:sp>
      <p:sp>
        <p:nvSpPr>
          <p:cNvPr id="7" name="Rectangle 6">
            <a:extLst>
              <a:ext uri="{FF2B5EF4-FFF2-40B4-BE49-F238E27FC236}">
                <a16:creationId xmlns:a16="http://schemas.microsoft.com/office/drawing/2014/main" id="{E2D28333-AF6F-2D63-98A0-3B55CA360546}"/>
              </a:ext>
            </a:extLst>
          </p:cNvPr>
          <p:cNvSpPr/>
          <p:nvPr/>
        </p:nvSpPr>
        <p:spPr>
          <a:xfrm>
            <a:off x="4823499" y="1440330"/>
            <a:ext cx="2545002" cy="480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Country-Specific Policies in the </a:t>
            </a:r>
            <a:r>
              <a:rPr lang="en-US" sz="1400" dirty="0">
                <a:solidFill>
                  <a:srgbClr val="7F7304"/>
                </a:solidFill>
                <a:latin typeface="Franklin Gothic Demi" panose="020B0603020102020204" pitchFamily="34" charset="0"/>
                <a:ea typeface="+mj-ea"/>
                <a:cs typeface="+mj-cs"/>
              </a:rPr>
              <a:t>Energy</a:t>
            </a:r>
            <a:r>
              <a:rPr lang="en-US" sz="1400" b="1" dirty="0">
                <a:solidFill>
                  <a:srgbClr val="2F2F2F"/>
                </a:solidFill>
                <a:latin typeface="Franklin Gothic Book" panose="020B0503020102020204"/>
              </a:rPr>
              <a:t> Sector</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11" name="Text Placeholder 3">
            <a:extLst>
              <a:ext uri="{FF2B5EF4-FFF2-40B4-BE49-F238E27FC236}">
                <a16:creationId xmlns:a16="http://schemas.microsoft.com/office/drawing/2014/main" id="{D736E962-CC8D-AF18-CF31-3D524FFBB46B}"/>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Q17. To what extent do you support or oppose the following in [COUNTRY]?</a:t>
            </a:r>
          </a:p>
        </p:txBody>
      </p:sp>
    </p:spTree>
    <p:extLst>
      <p:ext uri="{BB962C8B-B14F-4D97-AF65-F5344CB8AC3E}">
        <p14:creationId xmlns:p14="http://schemas.microsoft.com/office/powerpoint/2010/main" val="871523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4C6E-046F-FD62-DB7A-45CB1331B7AF}"/>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14C2E324-ECE7-B6F5-68AF-3FF5FFD904EE}"/>
              </a:ext>
            </a:extLst>
          </p:cNvPr>
          <p:cNvSpPr/>
          <p:nvPr/>
        </p:nvSpPr>
        <p:spPr>
          <a:xfrm>
            <a:off x="7958161" y="5013925"/>
            <a:ext cx="1649084" cy="1022372"/>
          </a:xfrm>
          <a:prstGeom prst="rect">
            <a:avLst/>
          </a:prstGeom>
          <a:solidFill>
            <a:schemeClr val="bg1"/>
          </a:solidFill>
          <a:ln w="19050">
            <a:solidFill>
              <a:srgbClr val="549BA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national methane reduction targets by 2025.</a:t>
            </a:r>
          </a:p>
        </p:txBody>
      </p:sp>
      <p:sp>
        <p:nvSpPr>
          <p:cNvPr id="2" name="Title 1">
            <a:extLst>
              <a:ext uri="{FF2B5EF4-FFF2-40B4-BE49-F238E27FC236}">
                <a16:creationId xmlns:a16="http://schemas.microsoft.com/office/drawing/2014/main" id="{80BA06DC-E9EA-F27E-9E4B-EE8F0836CBBC}"/>
              </a:ext>
            </a:extLst>
          </p:cNvPr>
          <p:cNvSpPr>
            <a:spLocks noGrp="1"/>
          </p:cNvSpPr>
          <p:nvPr>
            <p:ph type="title"/>
          </p:nvPr>
        </p:nvSpPr>
        <p:spPr>
          <a:xfrm>
            <a:off x="0" y="12700"/>
            <a:ext cx="12192000" cy="1138773"/>
          </a:xfrm>
        </p:spPr>
        <p:txBody>
          <a:bodyPr/>
          <a:lstStyle/>
          <a:p>
            <a:r>
              <a:rPr lang="en-US" dirty="0"/>
              <a:t>In non-sector-specific policy proposals, we see a continued trend of stronger support in the Global South, with less intensity of support for policy reform in developed nations</a:t>
            </a:r>
          </a:p>
        </p:txBody>
      </p:sp>
      <p:graphicFrame>
        <p:nvGraphicFramePr>
          <p:cNvPr id="7" name="Chart 6">
            <a:extLst>
              <a:ext uri="{FF2B5EF4-FFF2-40B4-BE49-F238E27FC236}">
                <a16:creationId xmlns:a16="http://schemas.microsoft.com/office/drawing/2014/main" id="{33D8C601-0F9F-7416-3543-14153435C4C0}"/>
              </a:ext>
            </a:extLst>
          </p:cNvPr>
          <p:cNvGraphicFramePr/>
          <p:nvPr>
            <p:extLst>
              <p:ext uri="{D42A27DB-BD31-4B8C-83A1-F6EECF244321}">
                <p14:modId xmlns:p14="http://schemas.microsoft.com/office/powerpoint/2010/main" val="4033537521"/>
              </p:ext>
            </p:extLst>
          </p:nvPr>
        </p:nvGraphicFramePr>
        <p:xfrm>
          <a:off x="1497954" y="1787219"/>
          <a:ext cx="10481610" cy="30723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1373AB19-B244-514D-2089-184EA331139C}"/>
              </a:ext>
            </a:extLst>
          </p:cNvPr>
          <p:cNvSpPr/>
          <p:nvPr/>
        </p:nvSpPr>
        <p:spPr>
          <a:xfrm>
            <a:off x="67644" y="3958369"/>
            <a:ext cx="1274268"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Strongly Support</a:t>
            </a:r>
          </a:p>
        </p:txBody>
      </p:sp>
      <p:sp>
        <p:nvSpPr>
          <p:cNvPr id="3" name="Rectangle 2">
            <a:extLst>
              <a:ext uri="{FF2B5EF4-FFF2-40B4-BE49-F238E27FC236}">
                <a16:creationId xmlns:a16="http://schemas.microsoft.com/office/drawing/2014/main" id="{65F611C9-2179-D850-3F9B-332867486CD8}"/>
              </a:ext>
            </a:extLst>
          </p:cNvPr>
          <p:cNvSpPr/>
          <p:nvPr/>
        </p:nvSpPr>
        <p:spPr>
          <a:xfrm>
            <a:off x="67644" y="2178507"/>
            <a:ext cx="1274268"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Support</a:t>
            </a:r>
          </a:p>
        </p:txBody>
      </p:sp>
      <p:sp>
        <p:nvSpPr>
          <p:cNvPr id="11" name="Rectangle 10">
            <a:extLst>
              <a:ext uri="{FF2B5EF4-FFF2-40B4-BE49-F238E27FC236}">
                <a16:creationId xmlns:a16="http://schemas.microsoft.com/office/drawing/2014/main" id="{E985E980-4607-3B9D-6C22-2AAB70DC59CB}"/>
              </a:ext>
            </a:extLst>
          </p:cNvPr>
          <p:cNvSpPr/>
          <p:nvPr/>
        </p:nvSpPr>
        <p:spPr>
          <a:xfrm>
            <a:off x="9872665" y="4859536"/>
            <a:ext cx="1912462" cy="1331151"/>
          </a:xfrm>
          <a:prstGeom prst="rect">
            <a:avLst/>
          </a:prstGeom>
          <a:solidFill>
            <a:schemeClr val="bg1"/>
          </a:solidFill>
          <a:ln w="19050">
            <a:solidFill>
              <a:srgbClr val="0CA0C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Increasing the penalty that the Norwegian Government charges companies for every cubic meter of methane gas vented to deter methane venting. </a:t>
            </a:r>
          </a:p>
        </p:txBody>
      </p:sp>
      <p:sp>
        <p:nvSpPr>
          <p:cNvPr id="13" name="Rectangle 12">
            <a:extLst>
              <a:ext uri="{FF2B5EF4-FFF2-40B4-BE49-F238E27FC236}">
                <a16:creationId xmlns:a16="http://schemas.microsoft.com/office/drawing/2014/main" id="{0AE4571A-C2B4-7A86-5DDF-FCD49F017C42}"/>
              </a:ext>
            </a:extLst>
          </p:cNvPr>
          <p:cNvSpPr/>
          <p:nvPr/>
        </p:nvSpPr>
        <p:spPr>
          <a:xfrm>
            <a:off x="1839284" y="5013925"/>
            <a:ext cx="1649084" cy="1022372"/>
          </a:xfrm>
          <a:prstGeom prst="rect">
            <a:avLst/>
          </a:prstGeom>
          <a:solidFill>
            <a:schemeClr val="bg1"/>
          </a:solidFill>
          <a:ln w="19050">
            <a:solidFill>
              <a:srgbClr val="033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new federal policies to reduce flaring and methane pollution.</a:t>
            </a:r>
          </a:p>
        </p:txBody>
      </p:sp>
      <p:sp>
        <p:nvSpPr>
          <p:cNvPr id="15" name="Rectangle 14">
            <a:extLst>
              <a:ext uri="{FF2B5EF4-FFF2-40B4-BE49-F238E27FC236}">
                <a16:creationId xmlns:a16="http://schemas.microsoft.com/office/drawing/2014/main" id="{4DF36EB5-DEB7-B3FE-51A5-D46A35CA60B4}"/>
              </a:ext>
            </a:extLst>
          </p:cNvPr>
          <p:cNvSpPr/>
          <p:nvPr/>
        </p:nvSpPr>
        <p:spPr>
          <a:xfrm>
            <a:off x="3852193" y="5013925"/>
            <a:ext cx="1649084" cy="1022373"/>
          </a:xfrm>
          <a:prstGeom prst="rect">
            <a:avLst/>
          </a:prstGeom>
          <a:solidFill>
            <a:schemeClr val="bg1"/>
          </a:solidFill>
          <a:ln w="19050">
            <a:solidFill>
              <a:srgbClr val="05709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regulations to minimize wasteful methane pollution.</a:t>
            </a:r>
          </a:p>
        </p:txBody>
      </p:sp>
      <p:sp>
        <p:nvSpPr>
          <p:cNvPr id="18" name="Rectangle 17">
            <a:extLst>
              <a:ext uri="{FF2B5EF4-FFF2-40B4-BE49-F238E27FC236}">
                <a16:creationId xmlns:a16="http://schemas.microsoft.com/office/drawing/2014/main" id="{A0BF8F94-03A8-0890-6D99-C7D25E68A40E}"/>
              </a:ext>
            </a:extLst>
          </p:cNvPr>
          <p:cNvSpPr/>
          <p:nvPr/>
        </p:nvSpPr>
        <p:spPr>
          <a:xfrm>
            <a:off x="5914217" y="5013925"/>
            <a:ext cx="1649084" cy="1022372"/>
          </a:xfrm>
          <a:prstGeom prst="rect">
            <a:avLst/>
          </a:prstGeom>
          <a:solidFill>
            <a:schemeClr val="bg1"/>
          </a:solidFill>
          <a:ln w="19050">
            <a:solidFill>
              <a:srgbClr val="03345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The implementation of new federal policies to reduce flaring and methane pollution.</a:t>
            </a:r>
          </a:p>
        </p:txBody>
      </p:sp>
      <p:sp>
        <p:nvSpPr>
          <p:cNvPr id="4" name="Rectangle 3">
            <a:extLst>
              <a:ext uri="{FF2B5EF4-FFF2-40B4-BE49-F238E27FC236}">
                <a16:creationId xmlns:a16="http://schemas.microsoft.com/office/drawing/2014/main" id="{E3417510-EBE1-C8F9-2456-EA86ECAF3284}"/>
              </a:ext>
            </a:extLst>
          </p:cNvPr>
          <p:cNvSpPr/>
          <p:nvPr/>
        </p:nvSpPr>
        <p:spPr>
          <a:xfrm>
            <a:off x="4823499" y="1229075"/>
            <a:ext cx="2545002" cy="480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2F2F2F"/>
                </a:solidFill>
                <a:latin typeface="Franklin Gothic Book" panose="020B0503020102020204"/>
              </a:rPr>
              <a:t>Support for Country-Specific Methane Reduction Policies</a:t>
            </a:r>
            <a:endPar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6" name="Text Placeholder 3">
            <a:extLst>
              <a:ext uri="{FF2B5EF4-FFF2-40B4-BE49-F238E27FC236}">
                <a16:creationId xmlns:a16="http://schemas.microsoft.com/office/drawing/2014/main" id="{78680B47-FA57-F904-5388-95A13B3D3AAB}"/>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Q17. To what extent do you support or oppose the following in [COUNTRY]?</a:t>
            </a:r>
          </a:p>
        </p:txBody>
      </p:sp>
    </p:spTree>
    <p:extLst>
      <p:ext uri="{BB962C8B-B14F-4D97-AF65-F5344CB8AC3E}">
        <p14:creationId xmlns:p14="http://schemas.microsoft.com/office/powerpoint/2010/main" val="281965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2233-B08D-1CA0-F705-B841D40E8293}"/>
              </a:ext>
            </a:extLst>
          </p:cNvPr>
          <p:cNvSpPr>
            <a:spLocks noGrp="1"/>
          </p:cNvSpPr>
          <p:nvPr>
            <p:ph type="title"/>
          </p:nvPr>
        </p:nvSpPr>
        <p:spPr>
          <a:xfrm>
            <a:off x="0" y="12700"/>
            <a:ext cx="12192000" cy="1477328"/>
          </a:xfrm>
        </p:spPr>
        <p:txBody>
          <a:bodyPr/>
          <a:lstStyle/>
          <a:p>
            <a:r>
              <a:rPr lang="en-US" dirty="0"/>
              <a:t>In China, technical barriers and insufficient subsidies are seen as leading challenges to methane recycling efforts; the Chinese public sees both the state and private sector as playing a role in decommissioning abandoned coal mines</a:t>
            </a:r>
          </a:p>
        </p:txBody>
      </p:sp>
      <p:sp>
        <p:nvSpPr>
          <p:cNvPr id="3" name="Text Placeholder 2">
            <a:extLst>
              <a:ext uri="{FF2B5EF4-FFF2-40B4-BE49-F238E27FC236}">
                <a16:creationId xmlns:a16="http://schemas.microsoft.com/office/drawing/2014/main" id="{A72D88D3-E7BD-9784-49E7-FA7B960F29BB}"/>
              </a:ext>
            </a:extLst>
          </p:cNvPr>
          <p:cNvSpPr>
            <a:spLocks noGrp="1"/>
          </p:cNvSpPr>
          <p:nvPr>
            <p:ph type="body" sz="quarter" idx="10"/>
          </p:nvPr>
        </p:nvSpPr>
        <p:spPr>
          <a:xfrm>
            <a:off x="1727780" y="6238431"/>
            <a:ext cx="6644695" cy="606870"/>
          </a:xfrm>
        </p:spPr>
        <p:txBody>
          <a:bodyPr/>
          <a:lstStyle/>
          <a:p>
            <a:r>
              <a:rPr lang="en-US" dirty="0"/>
              <a:t>Q18. In your view, what challenges exist, if any, for the national incentive measures for the recycling and utilization of low-concentration methane? Q19. When it comes to decommissioning coal mines and transferring mining rights from enterprises to the state, who do you think should bear the governance costs of abandoned mines?</a:t>
            </a:r>
          </a:p>
        </p:txBody>
      </p:sp>
      <p:grpSp>
        <p:nvGrpSpPr>
          <p:cNvPr id="8" name="Group 7">
            <a:extLst>
              <a:ext uri="{FF2B5EF4-FFF2-40B4-BE49-F238E27FC236}">
                <a16:creationId xmlns:a16="http://schemas.microsoft.com/office/drawing/2014/main" id="{192FC1C6-73AC-0CF4-664A-66C659988E9D}"/>
              </a:ext>
            </a:extLst>
          </p:cNvPr>
          <p:cNvGrpSpPr/>
          <p:nvPr/>
        </p:nvGrpSpPr>
        <p:grpSpPr>
          <a:xfrm>
            <a:off x="1549534" y="956559"/>
            <a:ext cx="3267433" cy="5030189"/>
            <a:chOff x="1727780" y="956559"/>
            <a:chExt cx="3267433" cy="5030189"/>
          </a:xfrm>
        </p:grpSpPr>
        <p:sp>
          <p:nvSpPr>
            <p:cNvPr id="4" name="Rectangle 3">
              <a:extLst>
                <a:ext uri="{FF2B5EF4-FFF2-40B4-BE49-F238E27FC236}">
                  <a16:creationId xmlns:a16="http://schemas.microsoft.com/office/drawing/2014/main" id="{D8D77129-BF0F-A8C7-7967-5A9BAE5D70FB}"/>
                </a:ext>
              </a:extLst>
            </p:cNvPr>
            <p:cNvSpPr/>
            <p:nvPr/>
          </p:nvSpPr>
          <p:spPr>
            <a:xfrm>
              <a:off x="2156763" y="4878307"/>
              <a:ext cx="2428067" cy="1108441"/>
            </a:xfrm>
            <a:prstGeom prst="rect">
              <a:avLst/>
            </a:prstGeom>
            <a:solidFill>
              <a:schemeClr val="bg1"/>
            </a:solid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In your view, what challenges exist, if any, for the national incentive measures for the recycling and utilization of low-concentration methane?</a:t>
              </a:r>
            </a:p>
          </p:txBody>
        </p:sp>
        <p:graphicFrame>
          <p:nvGraphicFramePr>
            <p:cNvPr id="5" name="Chart 4">
              <a:extLst>
                <a:ext uri="{FF2B5EF4-FFF2-40B4-BE49-F238E27FC236}">
                  <a16:creationId xmlns:a16="http://schemas.microsoft.com/office/drawing/2014/main" id="{FE99D6A5-5B92-990C-DE43-9D47B1787E57}"/>
                </a:ext>
              </a:extLst>
            </p:cNvPr>
            <p:cNvGraphicFramePr/>
            <p:nvPr/>
          </p:nvGraphicFramePr>
          <p:xfrm>
            <a:off x="1727780" y="956559"/>
            <a:ext cx="3267433" cy="3860943"/>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9" name="Group 8">
            <a:extLst>
              <a:ext uri="{FF2B5EF4-FFF2-40B4-BE49-F238E27FC236}">
                <a16:creationId xmlns:a16="http://schemas.microsoft.com/office/drawing/2014/main" id="{57461361-9C2E-9A37-6233-DA77F0453AA9}"/>
              </a:ext>
            </a:extLst>
          </p:cNvPr>
          <p:cNvGrpSpPr/>
          <p:nvPr/>
        </p:nvGrpSpPr>
        <p:grpSpPr>
          <a:xfrm>
            <a:off x="7196789" y="1208242"/>
            <a:ext cx="3445677" cy="4778506"/>
            <a:chOff x="7196789" y="1208242"/>
            <a:chExt cx="3445677" cy="4778506"/>
          </a:xfrm>
        </p:grpSpPr>
        <p:sp>
          <p:nvSpPr>
            <p:cNvPr id="6" name="Rectangle 5">
              <a:extLst>
                <a:ext uri="{FF2B5EF4-FFF2-40B4-BE49-F238E27FC236}">
                  <a16:creationId xmlns:a16="http://schemas.microsoft.com/office/drawing/2014/main" id="{85D14CEB-56E2-5D4D-7D95-2C7A822E4103}"/>
                </a:ext>
              </a:extLst>
            </p:cNvPr>
            <p:cNvSpPr/>
            <p:nvPr/>
          </p:nvSpPr>
          <p:spPr>
            <a:xfrm>
              <a:off x="7538087" y="4878307"/>
              <a:ext cx="2807501" cy="1108441"/>
            </a:xfrm>
            <a:prstGeom prst="rect">
              <a:avLst/>
            </a:prstGeom>
            <a:solidFill>
              <a:schemeClr val="bg1"/>
            </a:solid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 When it comes to decommissioning coal mines and transferring mining rights from enterprises to the state, who do you think should bear the governance costs of abandoned mines?</a:t>
              </a:r>
            </a:p>
          </p:txBody>
        </p:sp>
        <p:graphicFrame>
          <p:nvGraphicFramePr>
            <p:cNvPr id="7" name="Chart 6">
              <a:extLst>
                <a:ext uri="{FF2B5EF4-FFF2-40B4-BE49-F238E27FC236}">
                  <a16:creationId xmlns:a16="http://schemas.microsoft.com/office/drawing/2014/main" id="{C57F4791-1948-0018-C931-1C0818DAABAD}"/>
                </a:ext>
              </a:extLst>
            </p:cNvPr>
            <p:cNvGraphicFramePr/>
            <p:nvPr/>
          </p:nvGraphicFramePr>
          <p:xfrm>
            <a:off x="7196789" y="1208242"/>
            <a:ext cx="3445677" cy="3860943"/>
          </p:xfrm>
          <a:graphic>
            <a:graphicData uri="http://schemas.openxmlformats.org/drawingml/2006/chart">
              <c:chart xmlns:c="http://schemas.openxmlformats.org/drawingml/2006/chart" xmlns:r="http://schemas.openxmlformats.org/officeDocument/2006/relationships" r:id="rId3"/>
            </a:graphicData>
          </a:graphic>
        </p:graphicFrame>
      </p:grpSp>
      <p:sp>
        <p:nvSpPr>
          <p:cNvPr id="10" name="Rectangle 9">
            <a:extLst>
              <a:ext uri="{FF2B5EF4-FFF2-40B4-BE49-F238E27FC236}">
                <a16:creationId xmlns:a16="http://schemas.microsoft.com/office/drawing/2014/main" id="{692FE3E3-711D-AB7D-0E7C-06636A9FC93C}"/>
              </a:ext>
            </a:extLst>
          </p:cNvPr>
          <p:cNvSpPr/>
          <p:nvPr/>
        </p:nvSpPr>
        <p:spPr>
          <a:xfrm>
            <a:off x="1920049" y="1282908"/>
            <a:ext cx="2545002" cy="480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 Identifying Challenge:</a:t>
            </a:r>
          </a:p>
        </p:txBody>
      </p:sp>
    </p:spTree>
    <p:extLst>
      <p:ext uri="{BB962C8B-B14F-4D97-AF65-F5344CB8AC3E}">
        <p14:creationId xmlns:p14="http://schemas.microsoft.com/office/powerpoint/2010/main" val="380617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E370-9CB3-F3EC-A945-E52D9894054F}"/>
              </a:ext>
            </a:extLst>
          </p:cNvPr>
          <p:cNvSpPr>
            <a:spLocks noGrp="1"/>
          </p:cNvSpPr>
          <p:nvPr>
            <p:ph type="title"/>
          </p:nvPr>
        </p:nvSpPr>
        <p:spPr/>
        <p:txBody>
          <a:bodyPr/>
          <a:lstStyle/>
          <a:p>
            <a:r>
              <a:rPr lang="en-US" dirty="0"/>
              <a:t>Table of Contents </a:t>
            </a:r>
          </a:p>
        </p:txBody>
      </p:sp>
      <p:grpSp>
        <p:nvGrpSpPr>
          <p:cNvPr id="21" name="Group 20">
            <a:extLst>
              <a:ext uri="{FF2B5EF4-FFF2-40B4-BE49-F238E27FC236}">
                <a16:creationId xmlns:a16="http://schemas.microsoft.com/office/drawing/2014/main" id="{571BD514-09D4-A11E-6678-BD44BFC46E37}"/>
              </a:ext>
            </a:extLst>
          </p:cNvPr>
          <p:cNvGrpSpPr/>
          <p:nvPr/>
        </p:nvGrpSpPr>
        <p:grpSpPr>
          <a:xfrm>
            <a:off x="1720014" y="1040969"/>
            <a:ext cx="6138111" cy="677583"/>
            <a:chOff x="1720014" y="801163"/>
            <a:chExt cx="6138111" cy="677583"/>
          </a:xfrm>
        </p:grpSpPr>
        <p:sp>
          <p:nvSpPr>
            <p:cNvPr id="3" name="TextBox 2">
              <a:extLst>
                <a:ext uri="{FF2B5EF4-FFF2-40B4-BE49-F238E27FC236}">
                  <a16:creationId xmlns:a16="http://schemas.microsoft.com/office/drawing/2014/main" id="{D498A870-160C-351E-5DF6-DDE21914731D}"/>
                </a:ext>
              </a:extLst>
            </p:cNvPr>
            <p:cNvSpPr txBox="1"/>
            <p:nvPr/>
          </p:nvSpPr>
          <p:spPr>
            <a:xfrm>
              <a:off x="2432892" y="950236"/>
              <a:ext cx="5425233" cy="384336"/>
            </a:xfrm>
            <a:prstGeom prst="rect">
              <a:avLst/>
            </a:prstGeom>
            <a:noFill/>
          </p:spPr>
          <p:txBody>
            <a:bodyPr wrap="square">
              <a:spAutoFit/>
            </a:bodyPr>
            <a:lstStyle/>
            <a:p>
              <a:pPr>
                <a:lnSpc>
                  <a:spcPct val="115000"/>
                </a:lnSpc>
              </a:pPr>
              <a:r>
                <a:rPr lang="en-US" dirty="0">
                  <a:latin typeface="Franklin Gothic Medium" panose="020B0603020102020204" pitchFamily="34" charset="0"/>
                  <a:ea typeface="Calibri" panose="020F0502020204030204" pitchFamily="34" charset="0"/>
                  <a:cs typeface="Times New Roman" panose="02020603050405020304" pitchFamily="18" charset="0"/>
                  <a:hlinkClick r:id="rId2" action="ppaction://hlinksldjump"/>
                </a:rPr>
                <a:t>Methodology &amp; Research Interpretation </a:t>
              </a:r>
              <a:endParaRPr lang="en-US"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9FEFAE6D-3A83-0ED3-3374-9C6B3AC2C5CB}"/>
                </a:ext>
              </a:extLst>
            </p:cNvPr>
            <p:cNvSpPr/>
            <p:nvPr/>
          </p:nvSpPr>
          <p:spPr>
            <a:xfrm>
              <a:off x="1720014" y="801163"/>
              <a:ext cx="677583" cy="677583"/>
            </a:xfrm>
            <a:prstGeom prst="ellipse">
              <a:avLst/>
            </a:prstGeom>
            <a:solidFill>
              <a:srgbClr val="0C17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grpSp>
      <p:grpSp>
        <p:nvGrpSpPr>
          <p:cNvPr id="25" name="Group 24">
            <a:extLst>
              <a:ext uri="{FF2B5EF4-FFF2-40B4-BE49-F238E27FC236}">
                <a16:creationId xmlns:a16="http://schemas.microsoft.com/office/drawing/2014/main" id="{3A687714-2456-33AC-3777-F9A13D07BE2A}"/>
              </a:ext>
            </a:extLst>
          </p:cNvPr>
          <p:cNvGrpSpPr/>
          <p:nvPr/>
        </p:nvGrpSpPr>
        <p:grpSpPr>
          <a:xfrm>
            <a:off x="1720014" y="2782183"/>
            <a:ext cx="6180973" cy="677583"/>
            <a:chOff x="1720014" y="5343282"/>
            <a:chExt cx="6180973" cy="677583"/>
          </a:xfrm>
        </p:grpSpPr>
        <p:sp>
          <p:nvSpPr>
            <p:cNvPr id="6" name="TextBox 5">
              <a:extLst>
                <a:ext uri="{FF2B5EF4-FFF2-40B4-BE49-F238E27FC236}">
                  <a16:creationId xmlns:a16="http://schemas.microsoft.com/office/drawing/2014/main" id="{F4FDA57F-A488-5E47-5047-94C4D30B9809}"/>
                </a:ext>
              </a:extLst>
            </p:cNvPr>
            <p:cNvSpPr txBox="1"/>
            <p:nvPr/>
          </p:nvSpPr>
          <p:spPr>
            <a:xfrm>
              <a:off x="2475754" y="5460415"/>
              <a:ext cx="5425233" cy="384336"/>
            </a:xfrm>
            <a:prstGeom prst="rect">
              <a:avLst/>
            </a:prstGeom>
            <a:noFill/>
          </p:spPr>
          <p:txBody>
            <a:bodyPr wrap="square">
              <a:spAutoFit/>
            </a:bodyPr>
            <a:lstStyle/>
            <a:p>
              <a:pPr>
                <a:lnSpc>
                  <a:spcPct val="115000"/>
                </a:lnSpc>
              </a:pPr>
              <a:r>
                <a:rPr lang="en-US" dirty="0">
                  <a:latin typeface="Franklin Gothic Medium" panose="020B0603020102020204" pitchFamily="34" charset="0"/>
                  <a:ea typeface="Calibri" panose="020F0502020204030204" pitchFamily="34" charset="0"/>
                  <a:cs typeface="Times New Roman" panose="02020603050405020304" pitchFamily="18" charset="0"/>
                  <a:hlinkClick r:id="rId3" action="ppaction://hlinksldjump"/>
                </a:rPr>
                <a:t>Appendix</a:t>
              </a:r>
              <a:endParaRPr lang="en-US"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7DA924CC-AEAF-C9D3-D736-8C3099DE14EA}"/>
                </a:ext>
              </a:extLst>
            </p:cNvPr>
            <p:cNvSpPr/>
            <p:nvPr/>
          </p:nvSpPr>
          <p:spPr>
            <a:xfrm>
              <a:off x="1720014" y="5343282"/>
              <a:ext cx="677583" cy="677583"/>
            </a:xfrm>
            <a:prstGeom prst="ellipse">
              <a:avLst/>
            </a:prstGeom>
            <a:solidFill>
              <a:srgbClr val="0C17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21</a:t>
              </a:r>
            </a:p>
          </p:txBody>
        </p:sp>
      </p:grpSp>
      <p:grpSp>
        <p:nvGrpSpPr>
          <p:cNvPr id="22" name="Group 21">
            <a:extLst>
              <a:ext uri="{FF2B5EF4-FFF2-40B4-BE49-F238E27FC236}">
                <a16:creationId xmlns:a16="http://schemas.microsoft.com/office/drawing/2014/main" id="{1DF68B11-B17F-C541-3C44-1C9756525DDD}"/>
              </a:ext>
            </a:extLst>
          </p:cNvPr>
          <p:cNvGrpSpPr/>
          <p:nvPr/>
        </p:nvGrpSpPr>
        <p:grpSpPr>
          <a:xfrm>
            <a:off x="1720014" y="1911576"/>
            <a:ext cx="4714123" cy="677583"/>
            <a:chOff x="1720014" y="1631726"/>
            <a:chExt cx="4714123" cy="677583"/>
          </a:xfrm>
        </p:grpSpPr>
        <p:sp>
          <p:nvSpPr>
            <p:cNvPr id="19" name="TextBox 18">
              <a:extLst>
                <a:ext uri="{FF2B5EF4-FFF2-40B4-BE49-F238E27FC236}">
                  <a16:creationId xmlns:a16="http://schemas.microsoft.com/office/drawing/2014/main" id="{80106C6C-6696-DF46-4A9A-C086AEE74187}"/>
                </a:ext>
              </a:extLst>
            </p:cNvPr>
            <p:cNvSpPr txBox="1"/>
            <p:nvPr/>
          </p:nvSpPr>
          <p:spPr>
            <a:xfrm>
              <a:off x="2475754" y="1791464"/>
              <a:ext cx="3958383" cy="384336"/>
            </a:xfrm>
            <a:prstGeom prst="rect">
              <a:avLst/>
            </a:prstGeom>
            <a:noFill/>
          </p:spPr>
          <p:txBody>
            <a:bodyPr wrap="square">
              <a:spAutoFit/>
            </a:bodyPr>
            <a:lstStyle/>
            <a:p>
              <a:pPr>
                <a:lnSpc>
                  <a:spcPct val="115000"/>
                </a:lnSpc>
              </a:pPr>
              <a:r>
                <a:rPr lang="en-US" dirty="0">
                  <a:latin typeface="Franklin Gothic Medium" panose="020B0603020102020204" pitchFamily="34" charset="0"/>
                  <a:ea typeface="Calibri" panose="020F0502020204030204" pitchFamily="34" charset="0"/>
                  <a:cs typeface="Times New Roman" panose="02020603050405020304" pitchFamily="18" charset="0"/>
                  <a:hlinkClick r:id="rId4" action="ppaction://hlinksldjump"/>
                </a:rPr>
                <a:t>Research Results</a:t>
              </a:r>
              <a:endParaRPr lang="en-US"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812901F0-AAE0-DAE1-8C1F-AF102F8A1E1D}"/>
                </a:ext>
              </a:extLst>
            </p:cNvPr>
            <p:cNvSpPr/>
            <p:nvPr/>
          </p:nvSpPr>
          <p:spPr>
            <a:xfrm>
              <a:off x="1720014" y="1631726"/>
              <a:ext cx="677583" cy="677583"/>
            </a:xfrm>
            <a:prstGeom prst="ellipse">
              <a:avLst/>
            </a:prstGeom>
            <a:solidFill>
              <a:srgbClr val="0C17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6</a:t>
              </a:r>
            </a:p>
          </p:txBody>
        </p:sp>
      </p:grpSp>
    </p:spTree>
    <p:extLst>
      <p:ext uri="{BB962C8B-B14F-4D97-AF65-F5344CB8AC3E}">
        <p14:creationId xmlns:p14="http://schemas.microsoft.com/office/powerpoint/2010/main" val="3461364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8F2D-F3DF-3588-B260-9AB3B672C121}"/>
              </a:ext>
            </a:extLst>
          </p:cNvPr>
          <p:cNvSpPr>
            <a:spLocks noGrp="1"/>
          </p:cNvSpPr>
          <p:nvPr>
            <p:ph type="title"/>
          </p:nvPr>
        </p:nvSpPr>
        <p:spPr>
          <a:xfrm>
            <a:off x="0" y="12700"/>
            <a:ext cx="12192000" cy="1477328"/>
          </a:xfrm>
        </p:spPr>
        <p:txBody>
          <a:bodyPr/>
          <a:lstStyle/>
          <a:p>
            <a:r>
              <a:rPr lang="en-US" dirty="0"/>
              <a:t>Large corporations and national governments are seen as both </a:t>
            </a:r>
            <a:r>
              <a:rPr lang="en-US" i="1" dirty="0"/>
              <a:t>most to blame </a:t>
            </a:r>
            <a:r>
              <a:rPr lang="en-US" dirty="0"/>
              <a:t>and </a:t>
            </a:r>
            <a:r>
              <a:rPr lang="en-US" i="1" dirty="0"/>
              <a:t>most capable of action </a:t>
            </a:r>
            <a:r>
              <a:rPr lang="en-US" dirty="0"/>
              <a:t>on climate; news outlets and scientists are top climate change information sources in every country</a:t>
            </a:r>
            <a:endParaRPr lang="en-US" i="1" dirty="0"/>
          </a:p>
        </p:txBody>
      </p:sp>
      <p:sp>
        <p:nvSpPr>
          <p:cNvPr id="3" name="Rectangle 2">
            <a:extLst>
              <a:ext uri="{FF2B5EF4-FFF2-40B4-BE49-F238E27FC236}">
                <a16:creationId xmlns:a16="http://schemas.microsoft.com/office/drawing/2014/main" id="{48BC152F-475C-3386-DF69-6E6C6BC3A533}"/>
              </a:ext>
            </a:extLst>
          </p:cNvPr>
          <p:cNvSpPr/>
          <p:nvPr/>
        </p:nvSpPr>
        <p:spPr>
          <a:xfrm>
            <a:off x="178963" y="1279558"/>
            <a:ext cx="6233825" cy="653737"/>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Large corporations, national governments, and individual citizens are the </a:t>
            </a:r>
            <a:r>
              <a:rPr kumimoji="0" lang="en-US" sz="1600" b="1" i="0" u="none" strike="noStrike" kern="1200" cap="none" spc="0" normalizeH="0" baseline="0" noProof="0" dirty="0">
                <a:ln>
                  <a:noFill/>
                </a:ln>
                <a:solidFill>
                  <a:srgbClr val="FF0000"/>
                </a:solidFill>
                <a:effectLst/>
                <a:uLnTx/>
                <a:uFillTx/>
                <a:latin typeface="Franklin Gothic Book" panose="020B0503020102020204"/>
                <a:ea typeface="+mn-ea"/>
                <a:cs typeface="+mn-cs"/>
              </a:rPr>
              <a:t>most to blame for environmental harm</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p>
        </p:txBody>
      </p:sp>
      <p:sp>
        <p:nvSpPr>
          <p:cNvPr id="4" name="Rectangle 3">
            <a:extLst>
              <a:ext uri="{FF2B5EF4-FFF2-40B4-BE49-F238E27FC236}">
                <a16:creationId xmlns:a16="http://schemas.microsoft.com/office/drawing/2014/main" id="{5279DA68-2EB0-37FD-9D0E-D696FAEAB898}"/>
              </a:ext>
            </a:extLst>
          </p:cNvPr>
          <p:cNvSpPr/>
          <p:nvPr/>
        </p:nvSpPr>
        <p:spPr>
          <a:xfrm>
            <a:off x="178963" y="3725813"/>
            <a:ext cx="6090296" cy="76015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…but most believe that </a:t>
            </a:r>
            <a:r>
              <a:rPr kumimoji="0" lang="en-US" sz="1600" b="1" i="0" u="none" strike="noStrike" kern="1200" cap="none" spc="0" normalizeH="0" baseline="0" noProof="0" dirty="0">
                <a:ln>
                  <a:noFill/>
                </a:ln>
                <a:solidFill>
                  <a:srgbClr val="CC0000"/>
                </a:solidFill>
                <a:effectLst/>
                <a:uLnTx/>
                <a:uFillTx/>
                <a:latin typeface="Franklin Gothic Book" panose="020B0503020102020204"/>
                <a:ea typeface="+mn-ea"/>
                <a:cs typeface="+mn-cs"/>
              </a:rPr>
              <a:t>individual citizens are not capable of creating meaningful change</a:t>
            </a:r>
            <a:r>
              <a:rPr kumimoji="0" lang="en-US" sz="1600" b="0" i="0" u="none" strike="noStrike" kern="1200" cap="none" spc="0" normalizeH="0" baseline="0" noProof="0" dirty="0">
                <a:ln>
                  <a:noFill/>
                </a:ln>
                <a:solidFill>
                  <a:srgbClr val="CC0000"/>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to minimize the impacts of climate change</a:t>
            </a:r>
          </a:p>
        </p:txBody>
      </p:sp>
      <p:sp>
        <p:nvSpPr>
          <p:cNvPr id="7" name="Oval 6">
            <a:extLst>
              <a:ext uri="{FF2B5EF4-FFF2-40B4-BE49-F238E27FC236}">
                <a16:creationId xmlns:a16="http://schemas.microsoft.com/office/drawing/2014/main" id="{A4FE5DB0-B4B6-27F5-94A7-A0B23EAA1425}"/>
              </a:ext>
            </a:extLst>
          </p:cNvPr>
          <p:cNvSpPr/>
          <p:nvPr/>
        </p:nvSpPr>
        <p:spPr>
          <a:xfrm>
            <a:off x="1770217" y="2014800"/>
            <a:ext cx="548640" cy="54864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8" name="Oval 7">
            <a:extLst>
              <a:ext uri="{FF2B5EF4-FFF2-40B4-BE49-F238E27FC236}">
                <a16:creationId xmlns:a16="http://schemas.microsoft.com/office/drawing/2014/main" id="{3D754D13-BA8E-B9E5-B9E8-3F05FC7DB964}"/>
              </a:ext>
            </a:extLst>
          </p:cNvPr>
          <p:cNvSpPr/>
          <p:nvPr/>
        </p:nvSpPr>
        <p:spPr>
          <a:xfrm>
            <a:off x="3115033" y="2014800"/>
            <a:ext cx="548640" cy="54864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12" name="Oval 11">
            <a:extLst>
              <a:ext uri="{FF2B5EF4-FFF2-40B4-BE49-F238E27FC236}">
                <a16:creationId xmlns:a16="http://schemas.microsoft.com/office/drawing/2014/main" id="{FD62D322-F127-2549-5BFE-D09567087395}"/>
              </a:ext>
            </a:extLst>
          </p:cNvPr>
          <p:cNvSpPr/>
          <p:nvPr/>
        </p:nvSpPr>
        <p:spPr>
          <a:xfrm>
            <a:off x="4459848" y="2014800"/>
            <a:ext cx="548640" cy="54864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pic>
        <p:nvPicPr>
          <p:cNvPr id="17" name="Graphic 16" descr="Male profile with solid fill">
            <a:extLst>
              <a:ext uri="{FF2B5EF4-FFF2-40B4-BE49-F238E27FC236}">
                <a16:creationId xmlns:a16="http://schemas.microsoft.com/office/drawing/2014/main" id="{53BAFB2D-B5AF-99D9-37AD-F647583E1A0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261641" y="2649400"/>
            <a:ext cx="940802" cy="940802"/>
          </a:xfrm>
          <a:prstGeom prst="rect">
            <a:avLst/>
          </a:prstGeom>
        </p:spPr>
      </p:pic>
      <p:pic>
        <p:nvPicPr>
          <p:cNvPr id="18" name="Graphic 17" descr="Court with solid fill">
            <a:extLst>
              <a:ext uri="{FF2B5EF4-FFF2-40B4-BE49-F238E27FC236}">
                <a16:creationId xmlns:a16="http://schemas.microsoft.com/office/drawing/2014/main" id="{EE7C8CD7-0CCB-3F60-6AF3-37F7E325835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888220" y="2611061"/>
            <a:ext cx="940803" cy="940803"/>
          </a:xfrm>
          <a:prstGeom prst="rect">
            <a:avLst/>
          </a:prstGeom>
        </p:spPr>
      </p:pic>
      <p:sp>
        <p:nvSpPr>
          <p:cNvPr id="26" name="Rectangle 25">
            <a:extLst>
              <a:ext uri="{FF2B5EF4-FFF2-40B4-BE49-F238E27FC236}">
                <a16:creationId xmlns:a16="http://schemas.microsoft.com/office/drawing/2014/main" id="{F8FB9BBB-560F-18A5-E4D6-C8D07D208219}"/>
              </a:ext>
            </a:extLst>
          </p:cNvPr>
          <p:cNvSpPr/>
          <p:nvPr/>
        </p:nvSpPr>
        <p:spPr>
          <a:xfrm>
            <a:off x="208786" y="2173881"/>
            <a:ext cx="1311435" cy="2769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Franklin Gothic Book" panose="020B0503020102020204"/>
                <a:ea typeface="+mn-ea"/>
                <a:cs typeface="+mn-cs"/>
              </a:rPr>
              <a:t>Perceived blame:</a:t>
            </a:r>
          </a:p>
        </p:txBody>
      </p:sp>
      <p:sp>
        <p:nvSpPr>
          <p:cNvPr id="27" name="Rectangle 26">
            <a:extLst>
              <a:ext uri="{FF2B5EF4-FFF2-40B4-BE49-F238E27FC236}">
                <a16:creationId xmlns:a16="http://schemas.microsoft.com/office/drawing/2014/main" id="{2428FC3D-51C5-9631-EAAB-3008B5A7B092}"/>
              </a:ext>
            </a:extLst>
          </p:cNvPr>
          <p:cNvSpPr/>
          <p:nvPr/>
        </p:nvSpPr>
        <p:spPr>
          <a:xfrm>
            <a:off x="-30992" y="4780188"/>
            <a:ext cx="1790990" cy="276932"/>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0000"/>
                </a:solidFill>
                <a:effectLst/>
                <a:uLnTx/>
                <a:uFillTx/>
                <a:latin typeface="Franklin Gothic Book" panose="020B0503020102020204"/>
                <a:ea typeface="+mn-ea"/>
                <a:cs typeface="+mn-cs"/>
              </a:rPr>
              <a:t>Perceived capability:</a:t>
            </a:r>
          </a:p>
        </p:txBody>
      </p:sp>
      <p:grpSp>
        <p:nvGrpSpPr>
          <p:cNvPr id="1024" name="Group 1023">
            <a:extLst>
              <a:ext uri="{FF2B5EF4-FFF2-40B4-BE49-F238E27FC236}">
                <a16:creationId xmlns:a16="http://schemas.microsoft.com/office/drawing/2014/main" id="{97502B52-96ED-C5E8-2358-5717CF131D31}"/>
              </a:ext>
            </a:extLst>
          </p:cNvPr>
          <p:cNvGrpSpPr/>
          <p:nvPr/>
        </p:nvGrpSpPr>
        <p:grpSpPr>
          <a:xfrm>
            <a:off x="6845779" y="1623012"/>
            <a:ext cx="4771083" cy="1542319"/>
            <a:chOff x="6996106" y="1091951"/>
            <a:chExt cx="4771083" cy="1542319"/>
          </a:xfrm>
        </p:grpSpPr>
        <p:sp>
          <p:nvSpPr>
            <p:cNvPr id="52" name="Rectangle 51">
              <a:extLst>
                <a:ext uri="{FF2B5EF4-FFF2-40B4-BE49-F238E27FC236}">
                  <a16:creationId xmlns:a16="http://schemas.microsoft.com/office/drawing/2014/main" id="{00560E34-CEEB-83F4-C3CA-8AD731F4B123}"/>
                </a:ext>
              </a:extLst>
            </p:cNvPr>
            <p:cNvSpPr/>
            <p:nvPr/>
          </p:nvSpPr>
          <p:spPr>
            <a:xfrm>
              <a:off x="7267993" y="1213468"/>
              <a:ext cx="2807497" cy="142080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Local news outlets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International news outlets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Local scientists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International scientists</a:t>
              </a:r>
              <a:endPar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sp>
          <p:nvSpPr>
            <p:cNvPr id="53" name="Rectangle 52">
              <a:extLst>
                <a:ext uri="{FF2B5EF4-FFF2-40B4-BE49-F238E27FC236}">
                  <a16:creationId xmlns:a16="http://schemas.microsoft.com/office/drawing/2014/main" id="{9F01379D-76BC-4647-92DB-FD4CE7FEDDEB}"/>
                </a:ext>
              </a:extLst>
            </p:cNvPr>
            <p:cNvSpPr/>
            <p:nvPr/>
          </p:nvSpPr>
          <p:spPr>
            <a:xfrm>
              <a:off x="6996106" y="1091951"/>
              <a:ext cx="3948123" cy="35212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FE01A3"/>
                  </a:solidFill>
                  <a:effectLst/>
                  <a:uLnTx/>
                  <a:uFillTx/>
                  <a:latin typeface="Franklin Gothic Book" panose="020B0503020102020204"/>
                  <a:ea typeface="+mn-ea"/>
                  <a:cs typeface="+mn-cs"/>
                </a:rPr>
                <a:t>Top Climate Change </a:t>
              </a:r>
              <a:r>
                <a:rPr kumimoji="0" lang="en-US" sz="1800" b="1" i="0" u="sng" strike="noStrike" kern="1200" cap="none" spc="0" normalizeH="0" baseline="0" noProof="0" dirty="0">
                  <a:ln>
                    <a:noFill/>
                  </a:ln>
                  <a:solidFill>
                    <a:srgbClr val="FE01A3"/>
                  </a:solidFill>
                  <a:effectLst/>
                  <a:uLnTx/>
                  <a:uFillTx/>
                  <a:latin typeface="Franklin Gothic Book" panose="020B0503020102020204"/>
                  <a:ea typeface="+mn-ea"/>
                  <a:cs typeface="+mn-cs"/>
                </a:rPr>
                <a:t>Information</a:t>
              </a:r>
              <a:r>
                <a:rPr kumimoji="0" lang="en-US" sz="1600" b="1" i="0" u="sng" strike="noStrike" kern="1200" cap="none" spc="0" normalizeH="0" baseline="0" noProof="0" dirty="0">
                  <a:ln>
                    <a:noFill/>
                  </a:ln>
                  <a:solidFill>
                    <a:srgbClr val="FE01A3"/>
                  </a:solidFill>
                  <a:effectLst/>
                  <a:uLnTx/>
                  <a:uFillTx/>
                  <a:latin typeface="Franklin Gothic Book" panose="020B0503020102020204"/>
                  <a:ea typeface="+mn-ea"/>
                  <a:cs typeface="+mn-cs"/>
                </a:rPr>
                <a:t> Sources</a:t>
              </a:r>
            </a:p>
          </p:txBody>
        </p:sp>
        <p:pic>
          <p:nvPicPr>
            <p:cNvPr id="54" name="Graphic 53" descr="Newspaper with solid fill">
              <a:extLst>
                <a:ext uri="{FF2B5EF4-FFF2-40B4-BE49-F238E27FC236}">
                  <a16:creationId xmlns:a16="http://schemas.microsoft.com/office/drawing/2014/main" id="{80A4B9B1-BD6D-EE59-7EA3-FA426568402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033871" y="1597123"/>
              <a:ext cx="822960" cy="822960"/>
            </a:xfrm>
            <a:prstGeom prst="rect">
              <a:avLst/>
            </a:prstGeom>
          </p:spPr>
        </p:pic>
        <p:pic>
          <p:nvPicPr>
            <p:cNvPr id="55" name="Graphic 54" descr="Flask with solid fill">
              <a:extLst>
                <a:ext uri="{FF2B5EF4-FFF2-40B4-BE49-F238E27FC236}">
                  <a16:creationId xmlns:a16="http://schemas.microsoft.com/office/drawing/2014/main" id="{0F77DA38-B31C-4E0E-48BD-5771616ADAA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0944229" y="1480407"/>
              <a:ext cx="822960" cy="822960"/>
            </a:xfrm>
            <a:prstGeom prst="rect">
              <a:avLst/>
            </a:prstGeom>
          </p:spPr>
        </p:pic>
      </p:grpSp>
      <p:grpSp>
        <p:nvGrpSpPr>
          <p:cNvPr id="63" name="Group 62">
            <a:extLst>
              <a:ext uri="{FF2B5EF4-FFF2-40B4-BE49-F238E27FC236}">
                <a16:creationId xmlns:a16="http://schemas.microsoft.com/office/drawing/2014/main" id="{C347A4D5-ED82-6C2C-BA2F-0493368E84B9}"/>
              </a:ext>
            </a:extLst>
          </p:cNvPr>
          <p:cNvGrpSpPr/>
          <p:nvPr/>
        </p:nvGrpSpPr>
        <p:grpSpPr>
          <a:xfrm>
            <a:off x="6854612" y="3141895"/>
            <a:ext cx="5095457" cy="1725150"/>
            <a:chOff x="7040368" y="2787320"/>
            <a:chExt cx="5095457" cy="1725150"/>
          </a:xfrm>
        </p:grpSpPr>
        <p:sp>
          <p:nvSpPr>
            <p:cNvPr id="58" name="Rectangle 57">
              <a:extLst>
                <a:ext uri="{FF2B5EF4-FFF2-40B4-BE49-F238E27FC236}">
                  <a16:creationId xmlns:a16="http://schemas.microsoft.com/office/drawing/2014/main" id="{E5073037-FA0D-A189-CDE1-484A5E8DC629}"/>
                </a:ext>
              </a:extLst>
            </p:cNvPr>
            <p:cNvSpPr/>
            <p:nvPr/>
          </p:nvSpPr>
          <p:spPr>
            <a:xfrm>
              <a:off x="7132583" y="2940900"/>
              <a:ext cx="831433" cy="35212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Only…</a:t>
              </a:r>
            </a:p>
          </p:txBody>
        </p:sp>
        <p:sp>
          <p:nvSpPr>
            <p:cNvPr id="59" name="Rectangle 58">
              <a:extLst>
                <a:ext uri="{FF2B5EF4-FFF2-40B4-BE49-F238E27FC236}">
                  <a16:creationId xmlns:a16="http://schemas.microsoft.com/office/drawing/2014/main" id="{F55AAD0F-2544-D20E-2FBC-4451CDC99CE0}"/>
                </a:ext>
              </a:extLst>
            </p:cNvPr>
            <p:cNvSpPr/>
            <p:nvPr/>
          </p:nvSpPr>
          <p:spPr>
            <a:xfrm>
              <a:off x="8519337" y="3100160"/>
              <a:ext cx="1027593" cy="63589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E01A3"/>
                  </a:solidFill>
                  <a:effectLst/>
                  <a:uLnTx/>
                  <a:uFillTx/>
                  <a:latin typeface="Franklin Gothic Book" panose="020B0503020102020204"/>
                  <a:ea typeface="+mn-ea"/>
                  <a:cs typeface="+mn-cs"/>
                </a:rPr>
                <a:t>19%</a:t>
              </a:r>
            </a:p>
          </p:txBody>
        </p:sp>
        <p:sp>
          <p:nvSpPr>
            <p:cNvPr id="60" name="Rectangle 59">
              <a:extLst>
                <a:ext uri="{FF2B5EF4-FFF2-40B4-BE49-F238E27FC236}">
                  <a16:creationId xmlns:a16="http://schemas.microsoft.com/office/drawing/2014/main" id="{85477097-A495-A378-4261-63E1E7329692}"/>
                </a:ext>
              </a:extLst>
            </p:cNvPr>
            <p:cNvSpPr/>
            <p:nvPr/>
          </p:nvSpPr>
          <p:spPr>
            <a:xfrm>
              <a:off x="10319970" y="3100160"/>
              <a:ext cx="1027593" cy="63589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E01A3"/>
                  </a:solidFill>
                  <a:effectLst/>
                  <a:uLnTx/>
                  <a:uFillTx/>
                  <a:latin typeface="Franklin Gothic Book" panose="020B0503020102020204"/>
                  <a:ea typeface="+mn-ea"/>
                  <a:cs typeface="+mn-cs"/>
                </a:rPr>
                <a:t>28%</a:t>
              </a:r>
            </a:p>
          </p:txBody>
        </p:sp>
        <p:sp>
          <p:nvSpPr>
            <p:cNvPr id="61" name="Rectangle 60">
              <a:extLst>
                <a:ext uri="{FF2B5EF4-FFF2-40B4-BE49-F238E27FC236}">
                  <a16:creationId xmlns:a16="http://schemas.microsoft.com/office/drawing/2014/main" id="{96E9F7DB-14D1-5130-213E-43C2600FE27C}"/>
                </a:ext>
              </a:extLst>
            </p:cNvPr>
            <p:cNvSpPr/>
            <p:nvPr/>
          </p:nvSpPr>
          <p:spPr>
            <a:xfrm>
              <a:off x="7040368" y="3929787"/>
              <a:ext cx="5095457" cy="352122"/>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…get their information about climate change from </a:t>
              </a:r>
              <a:r>
                <a:rPr kumimoji="0" lang="en-US" sz="1600" b="1" i="0" u="none" strike="noStrike" kern="1200" cap="none" spc="0" normalizeH="0" baseline="0" noProof="0" dirty="0">
                  <a:ln>
                    <a:noFill/>
                  </a:ln>
                  <a:solidFill>
                    <a:srgbClr val="FE01A3"/>
                  </a:solidFill>
                  <a:effectLst/>
                  <a:uLnTx/>
                  <a:uFillTx/>
                  <a:latin typeface="Franklin Gothic Book" panose="020B0503020102020204"/>
                  <a:ea typeface="+mn-ea"/>
                  <a:cs typeface="+mn-cs"/>
                </a:rPr>
                <a:t>celebrities</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or </a:t>
              </a:r>
              <a:r>
                <a:rPr kumimoji="0" lang="en-US" sz="1600" b="1" i="0" u="none" strike="noStrike" kern="1200" cap="none" spc="0" normalizeH="0" baseline="0" noProof="0" dirty="0">
                  <a:ln>
                    <a:noFill/>
                  </a:ln>
                  <a:solidFill>
                    <a:srgbClr val="FE01A3"/>
                  </a:solidFill>
                  <a:effectLst/>
                  <a:uLnTx/>
                  <a:uFillTx/>
                  <a:latin typeface="Franklin Gothic Book" panose="020B0503020102020204"/>
                  <a:ea typeface="+mn-ea"/>
                  <a:cs typeface="+mn-cs"/>
                </a:rPr>
                <a:t>politicians</a:t>
              </a:r>
            </a:p>
          </p:txBody>
        </p:sp>
        <p:sp>
          <p:nvSpPr>
            <p:cNvPr id="62" name="Rectangle 61">
              <a:extLst>
                <a:ext uri="{FF2B5EF4-FFF2-40B4-BE49-F238E27FC236}">
                  <a16:creationId xmlns:a16="http://schemas.microsoft.com/office/drawing/2014/main" id="{926F42DE-10EF-B1FB-278B-36233ED623F5}"/>
                </a:ext>
              </a:extLst>
            </p:cNvPr>
            <p:cNvSpPr/>
            <p:nvPr/>
          </p:nvSpPr>
          <p:spPr>
            <a:xfrm>
              <a:off x="7132583" y="2787320"/>
              <a:ext cx="4651855" cy="172515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endParaRPr>
            </a:p>
          </p:txBody>
        </p:sp>
        <p:pic>
          <p:nvPicPr>
            <p:cNvPr id="56" name="Graphic 55" descr="Star with solid fill">
              <a:extLst>
                <a:ext uri="{FF2B5EF4-FFF2-40B4-BE49-F238E27FC236}">
                  <a16:creationId xmlns:a16="http://schemas.microsoft.com/office/drawing/2014/main" id="{9040DF7B-EDBA-D4DC-DD4A-F72F4F3CD829}"/>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7848781" y="3003529"/>
              <a:ext cx="822960" cy="822960"/>
            </a:xfrm>
            <a:prstGeom prst="rect">
              <a:avLst/>
            </a:prstGeom>
          </p:spPr>
        </p:pic>
      </p:grpSp>
      <p:grpSp>
        <p:nvGrpSpPr>
          <p:cNvPr id="1063" name="Group 1062">
            <a:extLst>
              <a:ext uri="{FF2B5EF4-FFF2-40B4-BE49-F238E27FC236}">
                <a16:creationId xmlns:a16="http://schemas.microsoft.com/office/drawing/2014/main" id="{08538ABC-00A5-DA49-60A1-94AA9690A653}"/>
              </a:ext>
            </a:extLst>
          </p:cNvPr>
          <p:cNvGrpSpPr/>
          <p:nvPr/>
        </p:nvGrpSpPr>
        <p:grpSpPr>
          <a:xfrm>
            <a:off x="9656720" y="3286848"/>
            <a:ext cx="638304" cy="922553"/>
            <a:chOff x="9211361" y="3271372"/>
            <a:chExt cx="638304" cy="922553"/>
          </a:xfrm>
        </p:grpSpPr>
        <p:pic>
          <p:nvPicPr>
            <p:cNvPr id="36" name="Graphic 35" descr="Office worker male with solid fill">
              <a:extLst>
                <a:ext uri="{FF2B5EF4-FFF2-40B4-BE49-F238E27FC236}">
                  <a16:creationId xmlns:a16="http://schemas.microsoft.com/office/drawing/2014/main" id="{946F0AF2-0A42-991B-B514-1911E7B2161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275874" y="3271372"/>
              <a:ext cx="509278" cy="509278"/>
            </a:xfrm>
            <a:prstGeom prst="rect">
              <a:avLst/>
            </a:prstGeom>
          </p:spPr>
        </p:pic>
        <p:sp>
          <p:nvSpPr>
            <p:cNvPr id="34" name="Rectangle 33">
              <a:extLst>
                <a:ext uri="{FF2B5EF4-FFF2-40B4-BE49-F238E27FC236}">
                  <a16:creationId xmlns:a16="http://schemas.microsoft.com/office/drawing/2014/main" id="{979B4D8F-D64C-9701-75F9-66155B2EFD4E}"/>
                </a:ext>
              </a:extLst>
            </p:cNvPr>
            <p:cNvSpPr/>
            <p:nvPr/>
          </p:nvSpPr>
          <p:spPr>
            <a:xfrm>
              <a:off x="9211361" y="3706376"/>
              <a:ext cx="638304" cy="487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8" name="Freeform: Shape 27">
              <a:extLst>
                <a:ext uri="{FF2B5EF4-FFF2-40B4-BE49-F238E27FC236}">
                  <a16:creationId xmlns:a16="http://schemas.microsoft.com/office/drawing/2014/main" id="{A7C20F72-C5CD-265B-E0D8-207B69C3FAFA}"/>
                </a:ext>
              </a:extLst>
            </p:cNvPr>
            <p:cNvSpPr/>
            <p:nvPr/>
          </p:nvSpPr>
          <p:spPr>
            <a:xfrm>
              <a:off x="9311852" y="3718740"/>
              <a:ext cx="440168" cy="432383"/>
            </a:xfrm>
            <a:custGeom>
              <a:avLst/>
              <a:gdLst>
                <a:gd name="connsiteX0" fmla="*/ 419100 w 457200"/>
                <a:gd name="connsiteY0" fmla="*/ 114300 h 523875"/>
                <a:gd name="connsiteX1" fmla="*/ 457200 w 457200"/>
                <a:gd name="connsiteY1" fmla="*/ 0 h 523875"/>
                <a:gd name="connsiteX2" fmla="*/ 0 w 457200"/>
                <a:gd name="connsiteY2" fmla="*/ 0 h 523875"/>
                <a:gd name="connsiteX3" fmla="*/ 38100 w 457200"/>
                <a:gd name="connsiteY3" fmla="*/ 114300 h 523875"/>
                <a:gd name="connsiteX4" fmla="*/ 95250 w 457200"/>
                <a:gd name="connsiteY4" fmla="*/ 114300 h 523875"/>
                <a:gd name="connsiteX5" fmla="*/ 133350 w 457200"/>
                <a:gd name="connsiteY5" fmla="*/ 485775 h 523875"/>
                <a:gd name="connsiteX6" fmla="*/ 76200 w 457200"/>
                <a:gd name="connsiteY6" fmla="*/ 485775 h 523875"/>
                <a:gd name="connsiteX7" fmla="*/ 76200 w 457200"/>
                <a:gd name="connsiteY7" fmla="*/ 523875 h 523875"/>
                <a:gd name="connsiteX8" fmla="*/ 381000 w 457200"/>
                <a:gd name="connsiteY8" fmla="*/ 523875 h 523875"/>
                <a:gd name="connsiteX9" fmla="*/ 381000 w 457200"/>
                <a:gd name="connsiteY9" fmla="*/ 485775 h 523875"/>
                <a:gd name="connsiteX10" fmla="*/ 323850 w 457200"/>
                <a:gd name="connsiteY10" fmla="*/ 485775 h 523875"/>
                <a:gd name="connsiteX11" fmla="*/ 361950 w 457200"/>
                <a:gd name="connsiteY11" fmla="*/ 11430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523875">
                  <a:moveTo>
                    <a:pt x="419100" y="114300"/>
                  </a:moveTo>
                  <a:lnTo>
                    <a:pt x="457200" y="0"/>
                  </a:lnTo>
                  <a:lnTo>
                    <a:pt x="0" y="0"/>
                  </a:lnTo>
                  <a:lnTo>
                    <a:pt x="38100" y="114300"/>
                  </a:lnTo>
                  <a:lnTo>
                    <a:pt x="95250" y="114300"/>
                  </a:lnTo>
                  <a:lnTo>
                    <a:pt x="133350" y="485775"/>
                  </a:lnTo>
                  <a:lnTo>
                    <a:pt x="76200" y="485775"/>
                  </a:lnTo>
                  <a:lnTo>
                    <a:pt x="76200" y="523875"/>
                  </a:lnTo>
                  <a:lnTo>
                    <a:pt x="381000" y="523875"/>
                  </a:lnTo>
                  <a:lnTo>
                    <a:pt x="381000" y="485775"/>
                  </a:lnTo>
                  <a:lnTo>
                    <a:pt x="323850" y="485775"/>
                  </a:lnTo>
                  <a:lnTo>
                    <a:pt x="361950" y="114300"/>
                  </a:ln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Franklin Gothic Book" panose="020B0503020102020204"/>
                <a:ea typeface="+mn-ea"/>
                <a:cs typeface="+mn-cs"/>
              </a:endParaRPr>
            </a:p>
          </p:txBody>
        </p:sp>
        <p:grpSp>
          <p:nvGrpSpPr>
            <p:cNvPr id="1056" name="Group 1055">
              <a:extLst>
                <a:ext uri="{FF2B5EF4-FFF2-40B4-BE49-F238E27FC236}">
                  <a16:creationId xmlns:a16="http://schemas.microsoft.com/office/drawing/2014/main" id="{92826475-8BBA-E5F1-F8CD-6A48DB4C03ED}"/>
                </a:ext>
              </a:extLst>
            </p:cNvPr>
            <p:cNvGrpSpPr/>
            <p:nvPr/>
          </p:nvGrpSpPr>
          <p:grpSpPr>
            <a:xfrm>
              <a:off x="9426476" y="3565644"/>
              <a:ext cx="65468" cy="141526"/>
              <a:chOff x="9426476" y="3565644"/>
              <a:chExt cx="65468" cy="141526"/>
            </a:xfrm>
          </p:grpSpPr>
          <p:cxnSp>
            <p:nvCxnSpPr>
              <p:cNvPr id="1047" name="Straight Connector 1046">
                <a:extLst>
                  <a:ext uri="{FF2B5EF4-FFF2-40B4-BE49-F238E27FC236}">
                    <a16:creationId xmlns:a16="http://schemas.microsoft.com/office/drawing/2014/main" id="{369F6C7F-9C30-10AE-70CE-0CB46BE98FC8}"/>
                  </a:ext>
                </a:extLst>
              </p:cNvPr>
              <p:cNvCxnSpPr>
                <a:cxnSpLocks/>
              </p:cNvCxnSpPr>
              <p:nvPr/>
            </p:nvCxnSpPr>
            <p:spPr>
              <a:xfrm>
                <a:off x="9426476" y="3644125"/>
                <a:ext cx="1267" cy="63045"/>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0CDB676F-A9EA-C796-7F69-D152A4303E3D}"/>
                  </a:ext>
                </a:extLst>
              </p:cNvPr>
              <p:cNvCxnSpPr>
                <a:cxnSpLocks/>
              </p:cNvCxnSpPr>
              <p:nvPr/>
            </p:nvCxnSpPr>
            <p:spPr>
              <a:xfrm flipH="1">
                <a:off x="9426476" y="3599542"/>
                <a:ext cx="39024" cy="44583"/>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Oval 1029">
                <a:extLst>
                  <a:ext uri="{FF2B5EF4-FFF2-40B4-BE49-F238E27FC236}">
                    <a16:creationId xmlns:a16="http://schemas.microsoft.com/office/drawing/2014/main" id="{20212C55-D959-DD7C-7814-003A878769D8}"/>
                  </a:ext>
                </a:extLst>
              </p:cNvPr>
              <p:cNvSpPr>
                <a:spLocks noChangeAspect="1"/>
              </p:cNvSpPr>
              <p:nvPr/>
            </p:nvSpPr>
            <p:spPr>
              <a:xfrm>
                <a:off x="9446225" y="3565644"/>
                <a:ext cx="45719" cy="45921"/>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grpSp>
          <p:nvGrpSpPr>
            <p:cNvPr id="1062" name="Group 1061">
              <a:extLst>
                <a:ext uri="{FF2B5EF4-FFF2-40B4-BE49-F238E27FC236}">
                  <a16:creationId xmlns:a16="http://schemas.microsoft.com/office/drawing/2014/main" id="{95B6C001-DFBE-83FF-36D3-D2FEFB0327A3}"/>
                </a:ext>
              </a:extLst>
            </p:cNvPr>
            <p:cNvGrpSpPr/>
            <p:nvPr/>
          </p:nvGrpSpPr>
          <p:grpSpPr>
            <a:xfrm>
              <a:off x="9503592" y="3610589"/>
              <a:ext cx="45719" cy="104561"/>
              <a:chOff x="9503592" y="3610589"/>
              <a:chExt cx="45719" cy="104561"/>
            </a:xfrm>
          </p:grpSpPr>
          <p:cxnSp>
            <p:nvCxnSpPr>
              <p:cNvPr id="1055" name="Straight Connector 1054">
                <a:extLst>
                  <a:ext uri="{FF2B5EF4-FFF2-40B4-BE49-F238E27FC236}">
                    <a16:creationId xmlns:a16="http://schemas.microsoft.com/office/drawing/2014/main" id="{75A53696-2D5A-DCAB-7302-6B1C046E80F7}"/>
                  </a:ext>
                </a:extLst>
              </p:cNvPr>
              <p:cNvCxnSpPr>
                <a:cxnSpLocks/>
              </p:cNvCxnSpPr>
              <p:nvPr/>
            </p:nvCxnSpPr>
            <p:spPr>
              <a:xfrm>
                <a:off x="9526451" y="3641998"/>
                <a:ext cx="0" cy="73152"/>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1031" name="Oval 1030">
                <a:extLst>
                  <a:ext uri="{FF2B5EF4-FFF2-40B4-BE49-F238E27FC236}">
                    <a16:creationId xmlns:a16="http://schemas.microsoft.com/office/drawing/2014/main" id="{FA2DA783-2B37-8C60-85BA-CB2146A43FF8}"/>
                  </a:ext>
                </a:extLst>
              </p:cNvPr>
              <p:cNvSpPr>
                <a:spLocks noChangeAspect="1"/>
              </p:cNvSpPr>
              <p:nvPr/>
            </p:nvSpPr>
            <p:spPr>
              <a:xfrm>
                <a:off x="9503592" y="3610589"/>
                <a:ext cx="45719" cy="45921"/>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grpSp>
          <p:nvGrpSpPr>
            <p:cNvPr id="1057" name="Group 1056">
              <a:extLst>
                <a:ext uri="{FF2B5EF4-FFF2-40B4-BE49-F238E27FC236}">
                  <a16:creationId xmlns:a16="http://schemas.microsoft.com/office/drawing/2014/main" id="{7CB1EB12-47F4-5446-9FDF-F28E14D309FC}"/>
                </a:ext>
              </a:extLst>
            </p:cNvPr>
            <p:cNvGrpSpPr/>
            <p:nvPr/>
          </p:nvGrpSpPr>
          <p:grpSpPr>
            <a:xfrm flipH="1">
              <a:off x="9559525" y="3571236"/>
              <a:ext cx="65468" cy="141526"/>
              <a:chOff x="9426476" y="3565644"/>
              <a:chExt cx="65468" cy="141526"/>
            </a:xfrm>
          </p:grpSpPr>
          <p:cxnSp>
            <p:nvCxnSpPr>
              <p:cNvPr id="1058" name="Straight Connector 1057">
                <a:extLst>
                  <a:ext uri="{FF2B5EF4-FFF2-40B4-BE49-F238E27FC236}">
                    <a16:creationId xmlns:a16="http://schemas.microsoft.com/office/drawing/2014/main" id="{74EC121F-E595-2BA0-B014-670C95A2E4E5}"/>
                  </a:ext>
                </a:extLst>
              </p:cNvPr>
              <p:cNvCxnSpPr>
                <a:cxnSpLocks/>
              </p:cNvCxnSpPr>
              <p:nvPr/>
            </p:nvCxnSpPr>
            <p:spPr>
              <a:xfrm>
                <a:off x="9426476" y="3644125"/>
                <a:ext cx="1267" cy="63045"/>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02905E5-1125-4E17-954C-9AA5DD6ACAB6}"/>
                  </a:ext>
                </a:extLst>
              </p:cNvPr>
              <p:cNvCxnSpPr>
                <a:cxnSpLocks/>
              </p:cNvCxnSpPr>
              <p:nvPr/>
            </p:nvCxnSpPr>
            <p:spPr>
              <a:xfrm flipH="1">
                <a:off x="9426476" y="3599542"/>
                <a:ext cx="39024" cy="44583"/>
              </a:xfrm>
              <a:prstGeom prst="line">
                <a:avLst/>
              </a:prstGeom>
              <a:ln w="15240">
                <a:solidFill>
                  <a:schemeClr val="tx1"/>
                </a:solidFill>
              </a:ln>
            </p:spPr>
            <p:style>
              <a:lnRef idx="1">
                <a:schemeClr val="accent1"/>
              </a:lnRef>
              <a:fillRef idx="0">
                <a:schemeClr val="accent1"/>
              </a:fillRef>
              <a:effectRef idx="0">
                <a:schemeClr val="accent1"/>
              </a:effectRef>
              <a:fontRef idx="minor">
                <a:schemeClr val="tx1"/>
              </a:fontRef>
            </p:style>
          </p:cxnSp>
          <p:sp>
            <p:nvSpPr>
              <p:cNvPr id="1060" name="Oval 1059">
                <a:extLst>
                  <a:ext uri="{FF2B5EF4-FFF2-40B4-BE49-F238E27FC236}">
                    <a16:creationId xmlns:a16="http://schemas.microsoft.com/office/drawing/2014/main" id="{C50CBCB8-9186-7CC1-599E-16D8E4BB8D1D}"/>
                  </a:ext>
                </a:extLst>
              </p:cNvPr>
              <p:cNvSpPr>
                <a:spLocks noChangeAspect="1"/>
              </p:cNvSpPr>
              <p:nvPr/>
            </p:nvSpPr>
            <p:spPr>
              <a:xfrm>
                <a:off x="9446225" y="3565644"/>
                <a:ext cx="45719" cy="45921"/>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grpSp>
      </p:grpSp>
      <p:grpSp>
        <p:nvGrpSpPr>
          <p:cNvPr id="1080" name="Group 1079">
            <a:extLst>
              <a:ext uri="{FF2B5EF4-FFF2-40B4-BE49-F238E27FC236}">
                <a16:creationId xmlns:a16="http://schemas.microsoft.com/office/drawing/2014/main" id="{14291DEB-C698-270D-2B73-B9E016983E68}"/>
              </a:ext>
            </a:extLst>
          </p:cNvPr>
          <p:cNvGrpSpPr/>
          <p:nvPr/>
        </p:nvGrpSpPr>
        <p:grpSpPr>
          <a:xfrm>
            <a:off x="1627641" y="2495423"/>
            <a:ext cx="833791" cy="1108111"/>
            <a:chOff x="1974366" y="2653813"/>
            <a:chExt cx="833791" cy="1108111"/>
          </a:xfrm>
        </p:grpSpPr>
        <p:pic>
          <p:nvPicPr>
            <p:cNvPr id="1073" name="Graphic 1072" descr="World with solid fill">
              <a:extLst>
                <a:ext uri="{FF2B5EF4-FFF2-40B4-BE49-F238E27FC236}">
                  <a16:creationId xmlns:a16="http://schemas.microsoft.com/office/drawing/2014/main" id="{92ABD0E4-8579-F860-6039-81B7DEED4A6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976677" y="2938964"/>
              <a:ext cx="822960" cy="822960"/>
            </a:xfrm>
            <a:prstGeom prst="rect">
              <a:avLst/>
            </a:prstGeom>
          </p:spPr>
        </p:pic>
        <p:sp>
          <p:nvSpPr>
            <p:cNvPr id="1074" name="Rectangle 1073">
              <a:extLst>
                <a:ext uri="{FF2B5EF4-FFF2-40B4-BE49-F238E27FC236}">
                  <a16:creationId xmlns:a16="http://schemas.microsoft.com/office/drawing/2014/main" id="{B8ACAD26-D91E-4DC5-01D6-2C24EAB529C5}"/>
                </a:ext>
              </a:extLst>
            </p:cNvPr>
            <p:cNvSpPr/>
            <p:nvPr/>
          </p:nvSpPr>
          <p:spPr>
            <a:xfrm>
              <a:off x="1984673" y="2859630"/>
              <a:ext cx="763912" cy="475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cxnSp>
          <p:nvCxnSpPr>
            <p:cNvPr id="1076" name="Straight Connector 1075">
              <a:extLst>
                <a:ext uri="{FF2B5EF4-FFF2-40B4-BE49-F238E27FC236}">
                  <a16:creationId xmlns:a16="http://schemas.microsoft.com/office/drawing/2014/main" id="{936FBC89-26B9-4F72-98AE-1D1DF107D5D6}"/>
                </a:ext>
              </a:extLst>
            </p:cNvPr>
            <p:cNvCxnSpPr/>
            <p:nvPr/>
          </p:nvCxnSpPr>
          <p:spPr>
            <a:xfrm>
              <a:off x="2100295" y="3477485"/>
              <a:ext cx="5757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78" name="Graphic 1077" descr="Group with solid fill">
              <a:extLst>
                <a:ext uri="{FF2B5EF4-FFF2-40B4-BE49-F238E27FC236}">
                  <a16:creationId xmlns:a16="http://schemas.microsoft.com/office/drawing/2014/main" id="{C45ECCE8-29C6-2493-5872-300258DF27FE}"/>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74366" y="2653813"/>
              <a:ext cx="833791" cy="833791"/>
            </a:xfrm>
            <a:prstGeom prst="rect">
              <a:avLst/>
            </a:prstGeom>
          </p:spPr>
        </p:pic>
      </p:grpSp>
      <p:sp>
        <p:nvSpPr>
          <p:cNvPr id="1081" name="Oval 1080">
            <a:extLst>
              <a:ext uri="{FF2B5EF4-FFF2-40B4-BE49-F238E27FC236}">
                <a16:creationId xmlns:a16="http://schemas.microsoft.com/office/drawing/2014/main" id="{1C0FB721-100C-CE1A-720F-3F2749BA7E71}"/>
              </a:ext>
            </a:extLst>
          </p:cNvPr>
          <p:cNvSpPr/>
          <p:nvPr/>
        </p:nvSpPr>
        <p:spPr>
          <a:xfrm>
            <a:off x="1770217" y="4397969"/>
            <a:ext cx="548640" cy="548640"/>
          </a:xfrm>
          <a:prstGeom prst="ellipse">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082" name="Oval 1081">
            <a:extLst>
              <a:ext uri="{FF2B5EF4-FFF2-40B4-BE49-F238E27FC236}">
                <a16:creationId xmlns:a16="http://schemas.microsoft.com/office/drawing/2014/main" id="{744E8058-BCE3-143F-7B00-10B2A85FD4D0}"/>
              </a:ext>
            </a:extLst>
          </p:cNvPr>
          <p:cNvSpPr/>
          <p:nvPr/>
        </p:nvSpPr>
        <p:spPr>
          <a:xfrm>
            <a:off x="3115033" y="4397969"/>
            <a:ext cx="548640" cy="548640"/>
          </a:xfrm>
          <a:prstGeom prst="ellipse">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1083" name="Oval 1082">
            <a:extLst>
              <a:ext uri="{FF2B5EF4-FFF2-40B4-BE49-F238E27FC236}">
                <a16:creationId xmlns:a16="http://schemas.microsoft.com/office/drawing/2014/main" id="{00768F3E-A1D8-E691-3C5A-A1058A115ABA}"/>
              </a:ext>
            </a:extLst>
          </p:cNvPr>
          <p:cNvSpPr/>
          <p:nvPr/>
        </p:nvSpPr>
        <p:spPr>
          <a:xfrm>
            <a:off x="4459848" y="4397969"/>
            <a:ext cx="548640" cy="548640"/>
          </a:xfrm>
          <a:prstGeom prst="ellipse">
            <a:avLst/>
          </a:prstGeom>
          <a:solidFill>
            <a:srgbClr val="CC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pic>
        <p:nvPicPr>
          <p:cNvPr id="1085" name="Graphic 1084" descr="Court with solid fill">
            <a:extLst>
              <a:ext uri="{FF2B5EF4-FFF2-40B4-BE49-F238E27FC236}">
                <a16:creationId xmlns:a16="http://schemas.microsoft.com/office/drawing/2014/main" id="{4DCCF4B2-C361-1169-C6E5-1E9C557EBA4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1573460" y="4955490"/>
            <a:ext cx="940803" cy="940803"/>
          </a:xfrm>
          <a:prstGeom prst="rect">
            <a:avLst/>
          </a:prstGeom>
        </p:spPr>
      </p:pic>
      <p:grpSp>
        <p:nvGrpSpPr>
          <p:cNvPr id="1086" name="Group 1085">
            <a:extLst>
              <a:ext uri="{FF2B5EF4-FFF2-40B4-BE49-F238E27FC236}">
                <a16:creationId xmlns:a16="http://schemas.microsoft.com/office/drawing/2014/main" id="{8F292251-A379-B424-7AAD-91462941E3CE}"/>
              </a:ext>
            </a:extLst>
          </p:cNvPr>
          <p:cNvGrpSpPr/>
          <p:nvPr/>
        </p:nvGrpSpPr>
        <p:grpSpPr>
          <a:xfrm>
            <a:off x="2966145" y="4839852"/>
            <a:ext cx="833791" cy="1108111"/>
            <a:chOff x="1974366" y="2653813"/>
            <a:chExt cx="833791" cy="1108111"/>
          </a:xfrm>
        </p:grpSpPr>
        <p:pic>
          <p:nvPicPr>
            <p:cNvPr id="1087" name="Graphic 1086" descr="World with solid fill">
              <a:extLst>
                <a:ext uri="{FF2B5EF4-FFF2-40B4-BE49-F238E27FC236}">
                  <a16:creationId xmlns:a16="http://schemas.microsoft.com/office/drawing/2014/main" id="{E870C069-82CF-6696-4DF0-0A24A4229CA3}"/>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1976677" y="2938964"/>
              <a:ext cx="822960" cy="822960"/>
            </a:xfrm>
            <a:prstGeom prst="rect">
              <a:avLst/>
            </a:prstGeom>
          </p:spPr>
        </p:pic>
        <p:sp>
          <p:nvSpPr>
            <p:cNvPr id="1088" name="Rectangle 1087">
              <a:extLst>
                <a:ext uri="{FF2B5EF4-FFF2-40B4-BE49-F238E27FC236}">
                  <a16:creationId xmlns:a16="http://schemas.microsoft.com/office/drawing/2014/main" id="{ACF10348-7430-C9AF-DAED-25EB80F7BFF6}"/>
                </a:ext>
              </a:extLst>
            </p:cNvPr>
            <p:cNvSpPr/>
            <p:nvPr/>
          </p:nvSpPr>
          <p:spPr>
            <a:xfrm>
              <a:off x="1984673" y="2859630"/>
              <a:ext cx="763912" cy="475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cxnSp>
          <p:nvCxnSpPr>
            <p:cNvPr id="1089" name="Straight Connector 1088">
              <a:extLst>
                <a:ext uri="{FF2B5EF4-FFF2-40B4-BE49-F238E27FC236}">
                  <a16:creationId xmlns:a16="http://schemas.microsoft.com/office/drawing/2014/main" id="{59128EE2-F050-80D4-1019-4DD9551CF4A2}"/>
                </a:ext>
              </a:extLst>
            </p:cNvPr>
            <p:cNvCxnSpPr/>
            <p:nvPr/>
          </p:nvCxnSpPr>
          <p:spPr>
            <a:xfrm>
              <a:off x="2100295" y="3477485"/>
              <a:ext cx="57572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090" name="Graphic 1089" descr="Group with solid fill">
              <a:extLst>
                <a:ext uri="{FF2B5EF4-FFF2-40B4-BE49-F238E27FC236}">
                  <a16:creationId xmlns:a16="http://schemas.microsoft.com/office/drawing/2014/main" id="{95FBC2C1-5ED8-94E7-BA78-30B80E9EA292}"/>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1974366" y="2653813"/>
              <a:ext cx="833791" cy="833791"/>
            </a:xfrm>
            <a:prstGeom prst="rect">
              <a:avLst/>
            </a:prstGeom>
          </p:spPr>
        </p:pic>
      </p:grpSp>
      <p:grpSp>
        <p:nvGrpSpPr>
          <p:cNvPr id="1112" name="Group 1111">
            <a:extLst>
              <a:ext uri="{FF2B5EF4-FFF2-40B4-BE49-F238E27FC236}">
                <a16:creationId xmlns:a16="http://schemas.microsoft.com/office/drawing/2014/main" id="{815718C7-A34D-E7E5-40DD-2F9EBD85A913}"/>
              </a:ext>
            </a:extLst>
          </p:cNvPr>
          <p:cNvGrpSpPr/>
          <p:nvPr/>
        </p:nvGrpSpPr>
        <p:grpSpPr>
          <a:xfrm>
            <a:off x="4181823" y="4594126"/>
            <a:ext cx="1009381" cy="1610066"/>
            <a:chOff x="4183665" y="4914650"/>
            <a:chExt cx="1009381" cy="1610066"/>
          </a:xfrm>
        </p:grpSpPr>
        <p:pic>
          <p:nvPicPr>
            <p:cNvPr id="1107" name="Graphic 1106" descr="Earth globe: Africa and Europe with solid fill">
              <a:extLst>
                <a:ext uri="{FF2B5EF4-FFF2-40B4-BE49-F238E27FC236}">
                  <a16:creationId xmlns:a16="http://schemas.microsoft.com/office/drawing/2014/main" id="{C633A86E-60F3-DE84-7B7E-03D56372C17E}"/>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198024" y="5277703"/>
              <a:ext cx="914400" cy="914400"/>
            </a:xfrm>
            <a:prstGeom prst="rect">
              <a:avLst/>
            </a:prstGeom>
          </p:spPr>
        </p:pic>
        <p:pic>
          <p:nvPicPr>
            <p:cNvPr id="1105" name="Graphic 1104" descr="Protecting hand with solid fill">
              <a:extLst>
                <a:ext uri="{FF2B5EF4-FFF2-40B4-BE49-F238E27FC236}">
                  <a16:creationId xmlns:a16="http://schemas.microsoft.com/office/drawing/2014/main" id="{D65905A3-666A-9EBD-29F3-9D9A46531DDF}"/>
                </a:ext>
              </a:extLst>
            </p:cNvPr>
            <p:cNvPicPr>
              <a:picLocks noChangeAspect="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4278646" y="4914650"/>
              <a:ext cx="914400" cy="914400"/>
            </a:xfrm>
            <a:prstGeom prst="rect">
              <a:avLst/>
            </a:prstGeom>
          </p:spPr>
        </p:pic>
        <p:pic>
          <p:nvPicPr>
            <p:cNvPr id="1103" name="Graphic 1102" descr="Open hand with solid fill">
              <a:extLst>
                <a:ext uri="{FF2B5EF4-FFF2-40B4-BE49-F238E27FC236}">
                  <a16:creationId xmlns:a16="http://schemas.microsoft.com/office/drawing/2014/main" id="{3FFC04CE-DA96-4AE4-383D-443A49C85E34}"/>
                </a:ext>
              </a:extLst>
            </p:cNvPr>
            <p:cNvPicPr>
              <a:picLocks noChangeAspect="1"/>
            </p:cNvPicPr>
            <p:nvPr/>
          </p:nvPicPr>
          <p:blipFill>
            <a:blip r:embed="rId28">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4183665" y="5610316"/>
              <a:ext cx="914400" cy="914400"/>
            </a:xfrm>
            <a:prstGeom prst="rect">
              <a:avLst/>
            </a:prstGeom>
          </p:spPr>
        </p:pic>
      </p:grpSp>
      <p:sp>
        <p:nvSpPr>
          <p:cNvPr id="1126" name="TextBox 1125">
            <a:extLst>
              <a:ext uri="{FF2B5EF4-FFF2-40B4-BE49-F238E27FC236}">
                <a16:creationId xmlns:a16="http://schemas.microsoft.com/office/drawing/2014/main" id="{D1620205-5C0F-ED3F-4B69-F848E1F0FA8E}"/>
              </a:ext>
            </a:extLst>
          </p:cNvPr>
          <p:cNvSpPr txBox="1"/>
          <p:nvPr/>
        </p:nvSpPr>
        <p:spPr>
          <a:xfrm>
            <a:off x="5490436" y="4989786"/>
            <a:ext cx="124951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C0000"/>
                </a:solidFill>
                <a:effectLst/>
                <a:uLnTx/>
                <a:uFillTx/>
                <a:latin typeface="Franklin Gothic Demi Cond" panose="020B0706030402020204" pitchFamily="34" charset="0"/>
                <a:ea typeface="+mn-ea"/>
                <a:cs typeface="+mn-cs"/>
              </a:rPr>
              <a:t>51% </a:t>
            </a:r>
          </a:p>
        </p:txBody>
      </p:sp>
      <p:sp>
        <p:nvSpPr>
          <p:cNvPr id="1128" name="TextBox 1127">
            <a:extLst>
              <a:ext uri="{FF2B5EF4-FFF2-40B4-BE49-F238E27FC236}">
                <a16:creationId xmlns:a16="http://schemas.microsoft.com/office/drawing/2014/main" id="{2416405A-91B7-C027-4698-E9EE154DDDEE}"/>
              </a:ext>
            </a:extLst>
          </p:cNvPr>
          <p:cNvSpPr txBox="1"/>
          <p:nvPr/>
        </p:nvSpPr>
        <p:spPr>
          <a:xfrm>
            <a:off x="6524649" y="5004426"/>
            <a:ext cx="166062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F2F2F"/>
                </a:solidFill>
                <a:effectLst/>
                <a:uLnTx/>
                <a:uFillTx/>
                <a:latin typeface="Franklin Gothic Book" panose="020B0503020102020204"/>
                <a:ea typeface="+mn-ea"/>
                <a:cs typeface="+mn-cs"/>
              </a:rPr>
              <a:t>see international government systems as very capable</a:t>
            </a:r>
            <a:endParaRPr kumimoji="0" lang="en-US" sz="1400" b="0"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1129" name="TextBox 1128">
            <a:extLst>
              <a:ext uri="{FF2B5EF4-FFF2-40B4-BE49-F238E27FC236}">
                <a16:creationId xmlns:a16="http://schemas.microsoft.com/office/drawing/2014/main" id="{06806B22-5C50-F5DC-B138-64BB1566C7DE}"/>
              </a:ext>
            </a:extLst>
          </p:cNvPr>
          <p:cNvSpPr txBox="1"/>
          <p:nvPr/>
        </p:nvSpPr>
        <p:spPr>
          <a:xfrm>
            <a:off x="5504795" y="5583034"/>
            <a:ext cx="124951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C0000"/>
                </a:solidFill>
                <a:effectLst/>
                <a:uLnTx/>
                <a:uFillTx/>
                <a:latin typeface="Franklin Gothic Demi Cond" panose="020B0706030402020204" pitchFamily="34" charset="0"/>
                <a:ea typeface="+mn-ea"/>
                <a:cs typeface="+mn-cs"/>
              </a:rPr>
              <a:t>44%</a:t>
            </a:r>
          </a:p>
        </p:txBody>
      </p:sp>
      <p:sp>
        <p:nvSpPr>
          <p:cNvPr id="1130" name="TextBox 1129">
            <a:extLst>
              <a:ext uri="{FF2B5EF4-FFF2-40B4-BE49-F238E27FC236}">
                <a16:creationId xmlns:a16="http://schemas.microsoft.com/office/drawing/2014/main" id="{2622F7B7-9D1D-C794-0BB6-397A5AFC5C86}"/>
              </a:ext>
            </a:extLst>
          </p:cNvPr>
          <p:cNvSpPr txBox="1"/>
          <p:nvPr/>
        </p:nvSpPr>
        <p:spPr>
          <a:xfrm>
            <a:off x="6524649" y="5683104"/>
            <a:ext cx="16606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F2F2F"/>
                </a:solidFill>
                <a:effectLst/>
                <a:uLnTx/>
                <a:uFillTx/>
                <a:latin typeface="Franklin Gothic Book" panose="020B0503020102020204"/>
                <a:ea typeface="+mn-ea"/>
                <a:cs typeface="+mn-cs"/>
              </a:rPr>
              <a:t>see international NGOs as very capable</a:t>
            </a:r>
            <a:endParaRPr kumimoji="0" lang="en-US" sz="1400" b="0"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1132" name="Right Brace 1131">
            <a:extLst>
              <a:ext uri="{FF2B5EF4-FFF2-40B4-BE49-F238E27FC236}">
                <a16:creationId xmlns:a16="http://schemas.microsoft.com/office/drawing/2014/main" id="{3126D31F-834C-DF35-5E77-5C7D77ADD557}"/>
              </a:ext>
            </a:extLst>
          </p:cNvPr>
          <p:cNvSpPr/>
          <p:nvPr/>
        </p:nvSpPr>
        <p:spPr>
          <a:xfrm>
            <a:off x="5297882" y="5211557"/>
            <a:ext cx="436146" cy="878401"/>
          </a:xfrm>
          <a:prstGeom prst="rightBrace">
            <a:avLst>
              <a:gd name="adj1" fmla="val 58563"/>
              <a:gd name="adj2" fmla="val 51429"/>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Franklin Gothic Book" panose="020B0503020102020204"/>
              <a:ea typeface="+mn-ea"/>
              <a:cs typeface="+mn-cs"/>
            </a:endParaRPr>
          </a:p>
        </p:txBody>
      </p:sp>
      <p:sp>
        <p:nvSpPr>
          <p:cNvPr id="5" name="Rectangle 4">
            <a:extLst>
              <a:ext uri="{FF2B5EF4-FFF2-40B4-BE49-F238E27FC236}">
                <a16:creationId xmlns:a16="http://schemas.microsoft.com/office/drawing/2014/main" id="{364081C8-6853-6427-48F4-4EC9D90ADDC4}"/>
              </a:ext>
            </a:extLst>
          </p:cNvPr>
          <p:cNvSpPr/>
          <p:nvPr/>
        </p:nvSpPr>
        <p:spPr>
          <a:xfrm>
            <a:off x="1573460" y="3609012"/>
            <a:ext cx="877885" cy="1787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panose="020B0503020102020204"/>
                <a:ea typeface="+mn-ea"/>
                <a:cs typeface="+mn-cs"/>
              </a:rPr>
              <a:t>Large Corporations</a:t>
            </a:r>
          </a:p>
        </p:txBody>
      </p:sp>
      <p:sp>
        <p:nvSpPr>
          <p:cNvPr id="6" name="Rectangle 5">
            <a:extLst>
              <a:ext uri="{FF2B5EF4-FFF2-40B4-BE49-F238E27FC236}">
                <a16:creationId xmlns:a16="http://schemas.microsoft.com/office/drawing/2014/main" id="{065D5945-C8C1-32F5-BA18-ED660F697074}"/>
              </a:ext>
            </a:extLst>
          </p:cNvPr>
          <p:cNvSpPr/>
          <p:nvPr/>
        </p:nvSpPr>
        <p:spPr>
          <a:xfrm>
            <a:off x="2888221" y="3609012"/>
            <a:ext cx="903196" cy="1871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panose="020B0503020102020204"/>
                <a:ea typeface="+mn-ea"/>
                <a:cs typeface="+mn-cs"/>
              </a:rPr>
              <a:t>National Governments</a:t>
            </a:r>
          </a:p>
        </p:txBody>
      </p:sp>
      <p:sp>
        <p:nvSpPr>
          <p:cNvPr id="9" name="Rectangle 8">
            <a:extLst>
              <a:ext uri="{FF2B5EF4-FFF2-40B4-BE49-F238E27FC236}">
                <a16:creationId xmlns:a16="http://schemas.microsoft.com/office/drawing/2014/main" id="{EF2781C6-3E1E-1B35-2C18-FC6EE1FFAA76}"/>
              </a:ext>
            </a:extLst>
          </p:cNvPr>
          <p:cNvSpPr/>
          <p:nvPr/>
        </p:nvSpPr>
        <p:spPr>
          <a:xfrm>
            <a:off x="4301439" y="3609012"/>
            <a:ext cx="877885" cy="1787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panose="020B0503020102020204"/>
                <a:ea typeface="+mn-ea"/>
                <a:cs typeface="+mn-cs"/>
              </a:rPr>
              <a:t>Individual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Franklin Gothic Book" panose="020B0503020102020204"/>
                <a:ea typeface="+mn-ea"/>
                <a:cs typeface="+mn-cs"/>
              </a:rPr>
              <a:t>Citizens</a:t>
            </a:r>
          </a:p>
        </p:txBody>
      </p:sp>
      <p:sp>
        <p:nvSpPr>
          <p:cNvPr id="10" name="Rectangle 9">
            <a:extLst>
              <a:ext uri="{FF2B5EF4-FFF2-40B4-BE49-F238E27FC236}">
                <a16:creationId xmlns:a16="http://schemas.microsoft.com/office/drawing/2014/main" id="{9EAF748E-5300-412F-B25D-B18BFD6ADE1F}"/>
              </a:ext>
            </a:extLst>
          </p:cNvPr>
          <p:cNvSpPr/>
          <p:nvPr/>
        </p:nvSpPr>
        <p:spPr>
          <a:xfrm>
            <a:off x="1573460" y="5970141"/>
            <a:ext cx="940803" cy="195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Franklin Gothic Book" panose="020B0503020102020204"/>
                <a:ea typeface="+mn-ea"/>
                <a:cs typeface="+mn-cs"/>
              </a:rPr>
              <a:t>National Governments</a:t>
            </a:r>
          </a:p>
        </p:txBody>
      </p:sp>
      <p:sp>
        <p:nvSpPr>
          <p:cNvPr id="11" name="Rectangle 10">
            <a:extLst>
              <a:ext uri="{FF2B5EF4-FFF2-40B4-BE49-F238E27FC236}">
                <a16:creationId xmlns:a16="http://schemas.microsoft.com/office/drawing/2014/main" id="{8800E267-9DE5-2916-BE72-D4B5EC29F6A7}"/>
              </a:ext>
            </a:extLst>
          </p:cNvPr>
          <p:cNvSpPr/>
          <p:nvPr/>
        </p:nvSpPr>
        <p:spPr>
          <a:xfrm>
            <a:off x="2940992" y="5970142"/>
            <a:ext cx="877885" cy="1787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Franklin Gothic Book" panose="020B0503020102020204"/>
                <a:ea typeface="+mn-ea"/>
                <a:cs typeface="+mn-cs"/>
              </a:rPr>
              <a:t>Large Corporations</a:t>
            </a:r>
          </a:p>
        </p:txBody>
      </p:sp>
      <p:sp>
        <p:nvSpPr>
          <p:cNvPr id="13" name="Rectangle 12">
            <a:extLst>
              <a:ext uri="{FF2B5EF4-FFF2-40B4-BE49-F238E27FC236}">
                <a16:creationId xmlns:a16="http://schemas.microsoft.com/office/drawing/2014/main" id="{A5BD3B30-4D8B-4086-BD6B-43B022AD5C29}"/>
              </a:ext>
            </a:extLst>
          </p:cNvPr>
          <p:cNvSpPr/>
          <p:nvPr/>
        </p:nvSpPr>
        <p:spPr>
          <a:xfrm>
            <a:off x="3925555" y="5970142"/>
            <a:ext cx="1430620" cy="2289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C00000"/>
                </a:solidFill>
                <a:effectLst/>
                <a:uLnTx/>
                <a:uFillTx/>
                <a:latin typeface="Franklin Gothic Book" panose="020B0503020102020204"/>
                <a:ea typeface="+mn-ea"/>
                <a:cs typeface="+mn-cs"/>
              </a:rPr>
              <a:t>International Government Systems </a:t>
            </a:r>
          </a:p>
        </p:txBody>
      </p:sp>
      <p:sp>
        <p:nvSpPr>
          <p:cNvPr id="14" name="Text Placeholder 3">
            <a:extLst>
              <a:ext uri="{FF2B5EF4-FFF2-40B4-BE49-F238E27FC236}">
                <a16:creationId xmlns:a16="http://schemas.microsoft.com/office/drawing/2014/main" id="{C14997E8-0748-CC58-C479-EAA220208349}"/>
              </a:ext>
            </a:extLst>
          </p:cNvPr>
          <p:cNvSpPr txBox="1">
            <a:spLocks/>
          </p:cNvSpPr>
          <p:nvPr/>
        </p:nvSpPr>
        <p:spPr>
          <a:xfrm>
            <a:off x="1645920" y="6355080"/>
            <a:ext cx="6539351"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FFFFFF">
                    <a:lumMod val="75000"/>
                  </a:srgbClr>
                </a:solidFill>
                <a:latin typeface="Franklin Gothic Book" panose="020B0503020102020204"/>
              </a:rPr>
              <a:t>Q20/Q21 stakeholder options for blame and capability : 1) individual citizens, 2) small businesses/local farmers, 3) large corporations, 4) financial institutions, 5) local/state/regional governments, 6) national governments, 7) international government systems, 8) international non-government organizations. </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78162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id="{49833232-806D-AE16-7561-DC93AC839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20928-2171-891C-7A37-F4D4C51301E7}"/>
              </a:ext>
            </a:extLst>
          </p:cNvPr>
          <p:cNvSpPr>
            <a:spLocks noGrp="1"/>
          </p:cNvSpPr>
          <p:nvPr>
            <p:ph type="title"/>
          </p:nvPr>
        </p:nvSpPr>
        <p:spPr>
          <a:xfrm>
            <a:off x="1949513" y="2905780"/>
            <a:ext cx="8292974" cy="1046440"/>
          </a:xfrm>
          <a:ln>
            <a:solidFill>
              <a:schemeClr val="bg1"/>
            </a:solidFill>
          </a:ln>
        </p:spPr>
        <p:txBody>
          <a:bodyPr/>
          <a:lstStyle/>
          <a:p>
            <a:r>
              <a:rPr lang="en-US" dirty="0">
                <a:solidFill>
                  <a:schemeClr val="bg1"/>
                </a:solidFill>
              </a:rPr>
              <a:t>Appendix</a:t>
            </a:r>
          </a:p>
        </p:txBody>
      </p:sp>
    </p:spTree>
    <p:extLst>
      <p:ext uri="{BB962C8B-B14F-4D97-AF65-F5344CB8AC3E}">
        <p14:creationId xmlns:p14="http://schemas.microsoft.com/office/powerpoint/2010/main" val="1277717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C5CA-1780-46E0-1DDE-548B05566E57}"/>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1BB8C6E1-EE24-F57B-556E-0A651635494C}"/>
              </a:ext>
            </a:extLst>
          </p:cNvPr>
          <p:cNvSpPr/>
          <p:nvPr/>
        </p:nvSpPr>
        <p:spPr>
          <a:xfrm>
            <a:off x="3521242" y="201544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AFR</a:t>
            </a:r>
          </a:p>
        </p:txBody>
      </p:sp>
      <p:sp>
        <p:nvSpPr>
          <p:cNvPr id="26" name="Rectangle 25">
            <a:extLst>
              <a:ext uri="{FF2B5EF4-FFF2-40B4-BE49-F238E27FC236}">
                <a16:creationId xmlns:a16="http://schemas.microsoft.com/office/drawing/2014/main" id="{90F094DA-8721-B317-EFF8-69EFEB2D2D4D}"/>
              </a:ext>
            </a:extLst>
          </p:cNvPr>
          <p:cNvSpPr/>
          <p:nvPr/>
        </p:nvSpPr>
        <p:spPr>
          <a:xfrm>
            <a:off x="499669" y="201544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APAC</a:t>
            </a:r>
          </a:p>
        </p:txBody>
      </p:sp>
      <p:sp>
        <p:nvSpPr>
          <p:cNvPr id="27" name="Rectangle 26">
            <a:extLst>
              <a:ext uri="{FF2B5EF4-FFF2-40B4-BE49-F238E27FC236}">
                <a16:creationId xmlns:a16="http://schemas.microsoft.com/office/drawing/2014/main" id="{8F995AD6-41A7-2E01-7058-09047B07ECBD}"/>
              </a:ext>
            </a:extLst>
          </p:cNvPr>
          <p:cNvSpPr/>
          <p:nvPr/>
        </p:nvSpPr>
        <p:spPr>
          <a:xfrm>
            <a:off x="8017735" y="201544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LATAM</a:t>
            </a:r>
          </a:p>
        </p:txBody>
      </p:sp>
      <p:sp>
        <p:nvSpPr>
          <p:cNvPr id="28" name="Rectangle 27">
            <a:extLst>
              <a:ext uri="{FF2B5EF4-FFF2-40B4-BE49-F238E27FC236}">
                <a16:creationId xmlns:a16="http://schemas.microsoft.com/office/drawing/2014/main" id="{E650EDF2-4F3D-C43A-099F-CA3098E6FBFF}"/>
              </a:ext>
            </a:extLst>
          </p:cNvPr>
          <p:cNvSpPr/>
          <p:nvPr/>
        </p:nvSpPr>
        <p:spPr>
          <a:xfrm>
            <a:off x="9927751" y="201544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NA</a:t>
            </a:r>
          </a:p>
        </p:txBody>
      </p:sp>
      <p:sp>
        <p:nvSpPr>
          <p:cNvPr id="2" name="Title 1">
            <a:extLst>
              <a:ext uri="{FF2B5EF4-FFF2-40B4-BE49-F238E27FC236}">
                <a16:creationId xmlns:a16="http://schemas.microsoft.com/office/drawing/2014/main" id="{F6A0B47C-0ABD-6099-827A-F241055ECA58}"/>
              </a:ext>
            </a:extLst>
          </p:cNvPr>
          <p:cNvSpPr>
            <a:spLocks noGrp="1"/>
          </p:cNvSpPr>
          <p:nvPr>
            <p:ph type="title"/>
          </p:nvPr>
        </p:nvSpPr>
        <p:spPr>
          <a:xfrm>
            <a:off x="0" y="12700"/>
            <a:ext cx="12192000" cy="1138773"/>
          </a:xfrm>
        </p:spPr>
        <p:txBody>
          <a:bodyPr/>
          <a:lstStyle/>
          <a:p>
            <a:r>
              <a:rPr lang="en-US" dirty="0"/>
              <a:t>Belief in anthropogenic global warming (AGW) varies widely across countries, but never dips below 50%; except for Nigeria, the Global South has higher levels of AGW belief </a:t>
            </a:r>
          </a:p>
        </p:txBody>
      </p:sp>
      <p:graphicFrame>
        <p:nvGraphicFramePr>
          <p:cNvPr id="7" name="Chart 6">
            <a:extLst>
              <a:ext uri="{FF2B5EF4-FFF2-40B4-BE49-F238E27FC236}">
                <a16:creationId xmlns:a16="http://schemas.microsoft.com/office/drawing/2014/main" id="{B4E98485-1E82-5341-1A9E-0F71AB6269C7}"/>
              </a:ext>
            </a:extLst>
          </p:cNvPr>
          <p:cNvGraphicFramePr/>
          <p:nvPr>
            <p:extLst>
              <p:ext uri="{D42A27DB-BD31-4B8C-83A1-F6EECF244321}">
                <p14:modId xmlns:p14="http://schemas.microsoft.com/office/powerpoint/2010/main" val="2669653341"/>
              </p:ext>
            </p:extLst>
          </p:nvPr>
        </p:nvGraphicFramePr>
        <p:xfrm>
          <a:off x="323273" y="2407555"/>
          <a:ext cx="11545454" cy="36278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9D1AB1EC-6A38-0820-8935-A3F5CB3583F2}"/>
              </a:ext>
            </a:extLst>
          </p:cNvPr>
          <p:cNvSpPr/>
          <p:nvPr/>
        </p:nvSpPr>
        <p:spPr>
          <a:xfrm>
            <a:off x="4949749" y="1015006"/>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Climate Change Belief</a:t>
            </a:r>
          </a:p>
        </p:txBody>
      </p:sp>
      <p:graphicFrame>
        <p:nvGraphicFramePr>
          <p:cNvPr id="3" name="Table 2">
            <a:extLst>
              <a:ext uri="{FF2B5EF4-FFF2-40B4-BE49-F238E27FC236}">
                <a16:creationId xmlns:a16="http://schemas.microsoft.com/office/drawing/2014/main" id="{E699A97A-813C-2E6C-7229-699BB61CF113}"/>
              </a:ext>
            </a:extLst>
          </p:cNvPr>
          <p:cNvGraphicFramePr>
            <a:graphicFrameLocks noGrp="1"/>
          </p:cNvGraphicFramePr>
          <p:nvPr/>
        </p:nvGraphicFramePr>
        <p:xfrm>
          <a:off x="3479030" y="1402339"/>
          <a:ext cx="5233940" cy="640080"/>
        </p:xfrm>
        <a:graphic>
          <a:graphicData uri="http://schemas.openxmlformats.org/drawingml/2006/table">
            <a:tbl>
              <a:tblPr firstRow="1" bandRow="1">
                <a:tableStyleId>{5C22544A-7EE6-4342-B048-85BDC9FD1C3A}</a:tableStyleId>
              </a:tblPr>
              <a:tblGrid>
                <a:gridCol w="2616970">
                  <a:extLst>
                    <a:ext uri="{9D8B030D-6E8A-4147-A177-3AD203B41FA5}">
                      <a16:colId xmlns:a16="http://schemas.microsoft.com/office/drawing/2014/main" val="2068933958"/>
                    </a:ext>
                  </a:extLst>
                </a:gridCol>
                <a:gridCol w="2616970">
                  <a:extLst>
                    <a:ext uri="{9D8B030D-6E8A-4147-A177-3AD203B41FA5}">
                      <a16:colId xmlns:a16="http://schemas.microsoft.com/office/drawing/2014/main" val="2143353301"/>
                    </a:ext>
                  </a:extLst>
                </a:gridCol>
              </a:tblGrid>
              <a:tr h="370840">
                <a:tc>
                  <a:txBody>
                    <a:bodyPr/>
                    <a:lstStyle/>
                    <a:p>
                      <a:pPr algn="ctr"/>
                      <a:r>
                        <a:rPr lang="en-US" sz="1200" b="0" dirty="0"/>
                        <a:t>The climate is changing as a result of human actions</a:t>
                      </a:r>
                    </a:p>
                  </a:txBody>
                  <a:tcPr anchor="ctr">
                    <a:solidFill>
                      <a:srgbClr val="0D647F"/>
                    </a:solidFill>
                  </a:tcPr>
                </a:tc>
                <a:tc>
                  <a:txBody>
                    <a:bodyPr/>
                    <a:lstStyle/>
                    <a:p>
                      <a:pPr algn="ctr"/>
                      <a:r>
                        <a:rPr lang="en-US" sz="1200" b="0" dirty="0"/>
                        <a:t>The climate is changing, but </a:t>
                      </a:r>
                      <a:r>
                        <a:rPr lang="en-US" sz="1200" b="1" u="sng" dirty="0"/>
                        <a:t>not </a:t>
                      </a:r>
                      <a:r>
                        <a:rPr lang="en-US" sz="1200" b="0" u="none" dirty="0"/>
                        <a:t>from human actions </a:t>
                      </a:r>
                      <a:r>
                        <a:rPr lang="en-US" sz="1200" b="1" u="none" dirty="0"/>
                        <a:t>+</a:t>
                      </a:r>
                      <a:r>
                        <a:rPr lang="en-US" sz="1200" b="0" u="none" dirty="0"/>
                        <a:t> The climate is not changing</a:t>
                      </a:r>
                      <a:endParaRPr lang="en-US" sz="1200" b="1" u="sng" dirty="0"/>
                    </a:p>
                  </a:txBody>
                  <a:tcPr anchor="ctr">
                    <a:solidFill>
                      <a:srgbClr val="D50A40"/>
                    </a:solidFill>
                  </a:tcPr>
                </a:tc>
                <a:extLst>
                  <a:ext uri="{0D108BD9-81ED-4DB2-BD59-A6C34878D82A}">
                    <a16:rowId xmlns:a16="http://schemas.microsoft.com/office/drawing/2014/main" val="4245237869"/>
                  </a:ext>
                </a:extLst>
              </a:tr>
            </a:tbl>
          </a:graphicData>
        </a:graphic>
      </p:graphicFrame>
      <p:sp>
        <p:nvSpPr>
          <p:cNvPr id="4" name="Rectangle 3">
            <a:extLst>
              <a:ext uri="{FF2B5EF4-FFF2-40B4-BE49-F238E27FC236}">
                <a16:creationId xmlns:a16="http://schemas.microsoft.com/office/drawing/2014/main" id="{37DD4B78-A999-F853-722E-5DC3794D6554}"/>
              </a:ext>
            </a:extLst>
          </p:cNvPr>
          <p:cNvSpPr/>
          <p:nvPr/>
        </p:nvSpPr>
        <p:spPr>
          <a:xfrm>
            <a:off x="6107718" y="201544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EUR</a:t>
            </a:r>
          </a:p>
        </p:txBody>
      </p:sp>
      <p:sp>
        <p:nvSpPr>
          <p:cNvPr id="9" name="Text Placeholder 3">
            <a:extLst>
              <a:ext uri="{FF2B5EF4-FFF2-40B4-BE49-F238E27FC236}">
                <a16:creationId xmlns:a16="http://schemas.microsoft.com/office/drawing/2014/main" id="{735DD7BA-E71F-D0D4-A3E8-FD0C3C08C16F}"/>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a:t>
            </a:r>
            <a:r>
              <a:rPr lang="en-US" dirty="0">
                <a:solidFill>
                  <a:srgbClr val="FFFFFF">
                    <a:lumMod val="75000"/>
                  </a:srgbClr>
                </a:solidFill>
                <a:latin typeface="Franklin Gothic Book" panose="020B0503020102020204"/>
              </a:rPr>
              <a:t>3</a:t>
            </a: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 Which of the following comes closest to your view on climate change, even if none fits your view exactly</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362668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20B5-AC11-0DE6-30D0-01DFC3B94F03}"/>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27FB90CD-AF8B-DCEA-20A9-C80594FB3D77}"/>
              </a:ext>
            </a:extLst>
          </p:cNvPr>
          <p:cNvSpPr/>
          <p:nvPr/>
        </p:nvSpPr>
        <p:spPr>
          <a:xfrm>
            <a:off x="6033885" y="2071605"/>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EUR</a:t>
            </a:r>
          </a:p>
        </p:txBody>
      </p:sp>
      <p:sp>
        <p:nvSpPr>
          <p:cNvPr id="26" name="Rectangle 25">
            <a:extLst>
              <a:ext uri="{FF2B5EF4-FFF2-40B4-BE49-F238E27FC236}">
                <a16:creationId xmlns:a16="http://schemas.microsoft.com/office/drawing/2014/main" id="{5D7C59C6-8FA8-E374-36EF-061EDB0ECF64}"/>
              </a:ext>
            </a:extLst>
          </p:cNvPr>
          <p:cNvSpPr/>
          <p:nvPr/>
        </p:nvSpPr>
        <p:spPr>
          <a:xfrm>
            <a:off x="622858"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APAC</a:t>
            </a:r>
          </a:p>
        </p:txBody>
      </p:sp>
      <p:sp>
        <p:nvSpPr>
          <p:cNvPr id="27" name="Rectangle 26">
            <a:extLst>
              <a:ext uri="{FF2B5EF4-FFF2-40B4-BE49-F238E27FC236}">
                <a16:creationId xmlns:a16="http://schemas.microsoft.com/office/drawing/2014/main" id="{99C7144C-3D24-582E-9885-0AE31B9D351B}"/>
              </a:ext>
            </a:extLst>
          </p:cNvPr>
          <p:cNvSpPr/>
          <p:nvPr/>
        </p:nvSpPr>
        <p:spPr>
          <a:xfrm>
            <a:off x="8019466" y="207808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LATAM</a:t>
            </a:r>
          </a:p>
        </p:txBody>
      </p:sp>
      <p:sp>
        <p:nvSpPr>
          <p:cNvPr id="28" name="Rectangle 27">
            <a:extLst>
              <a:ext uri="{FF2B5EF4-FFF2-40B4-BE49-F238E27FC236}">
                <a16:creationId xmlns:a16="http://schemas.microsoft.com/office/drawing/2014/main" id="{6218AE5D-163F-EA0D-E8F8-6B09649651D6}"/>
              </a:ext>
            </a:extLst>
          </p:cNvPr>
          <p:cNvSpPr/>
          <p:nvPr/>
        </p:nvSpPr>
        <p:spPr>
          <a:xfrm>
            <a:off x="9773705"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NA</a:t>
            </a:r>
          </a:p>
        </p:txBody>
      </p:sp>
      <p:sp>
        <p:nvSpPr>
          <p:cNvPr id="2" name="Title 1">
            <a:extLst>
              <a:ext uri="{FF2B5EF4-FFF2-40B4-BE49-F238E27FC236}">
                <a16:creationId xmlns:a16="http://schemas.microsoft.com/office/drawing/2014/main" id="{3020F4F9-0344-2BB1-C532-78DDA73FF780}"/>
              </a:ext>
            </a:extLst>
          </p:cNvPr>
          <p:cNvSpPr>
            <a:spLocks noGrp="1"/>
          </p:cNvSpPr>
          <p:nvPr>
            <p:ph type="title"/>
          </p:nvPr>
        </p:nvSpPr>
        <p:spPr>
          <a:xfrm>
            <a:off x="0" y="12700"/>
            <a:ext cx="12192000" cy="1138773"/>
          </a:xfrm>
        </p:spPr>
        <p:txBody>
          <a:bodyPr/>
          <a:lstStyle/>
          <a:p>
            <a:r>
              <a:rPr lang="en-US" dirty="0"/>
              <a:t>Likewise, the Global South has the highest support for climate change action – particularly in the West, support for climate action is polarized by political party</a:t>
            </a:r>
          </a:p>
        </p:txBody>
      </p:sp>
      <p:graphicFrame>
        <p:nvGraphicFramePr>
          <p:cNvPr id="7" name="Chart 6">
            <a:extLst>
              <a:ext uri="{FF2B5EF4-FFF2-40B4-BE49-F238E27FC236}">
                <a16:creationId xmlns:a16="http://schemas.microsoft.com/office/drawing/2014/main" id="{8B2D76EC-EE35-4574-16D7-EF09C9613769}"/>
              </a:ext>
            </a:extLst>
          </p:cNvPr>
          <p:cNvGraphicFramePr/>
          <p:nvPr>
            <p:extLst>
              <p:ext uri="{D42A27DB-BD31-4B8C-83A1-F6EECF244321}">
                <p14:modId xmlns:p14="http://schemas.microsoft.com/office/powerpoint/2010/main" val="2774847307"/>
              </p:ext>
            </p:extLst>
          </p:nvPr>
        </p:nvGraphicFramePr>
        <p:xfrm>
          <a:off x="323273" y="2539813"/>
          <a:ext cx="11545454" cy="30723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8DB04316-DD50-7D49-F045-FB8C2B6E6359}"/>
              </a:ext>
            </a:extLst>
          </p:cNvPr>
          <p:cNvSpPr/>
          <p:nvPr/>
        </p:nvSpPr>
        <p:spPr>
          <a:xfrm>
            <a:off x="64654" y="5512503"/>
            <a:ext cx="844617"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F2F2F"/>
                </a:solidFill>
                <a:effectLst/>
                <a:uLnTx/>
                <a:uFillTx/>
                <a:latin typeface="Franklin Gothic Book" panose="020B0503020102020204"/>
                <a:ea typeface="+mn-ea"/>
                <a:cs typeface="+mn-cs"/>
              </a:rPr>
              <a:t>Strong Support</a:t>
            </a:r>
          </a:p>
        </p:txBody>
      </p:sp>
      <p:sp>
        <p:nvSpPr>
          <p:cNvPr id="9" name="Rectangle 8">
            <a:extLst>
              <a:ext uri="{FF2B5EF4-FFF2-40B4-BE49-F238E27FC236}">
                <a16:creationId xmlns:a16="http://schemas.microsoft.com/office/drawing/2014/main" id="{44D715AB-1751-61F2-C977-447889C71423}"/>
              </a:ext>
            </a:extLst>
          </p:cNvPr>
          <p:cNvSpPr/>
          <p:nvPr/>
        </p:nvSpPr>
        <p:spPr>
          <a:xfrm>
            <a:off x="0" y="1345497"/>
            <a:ext cx="134558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2F2F2F"/>
                </a:solidFill>
                <a:effectLst/>
                <a:uLnTx/>
                <a:uFillTx/>
                <a:latin typeface="Franklin Gothic Book" panose="020B0503020102020204"/>
                <a:ea typeface="+mn-ea"/>
                <a:cs typeface="+mn-cs"/>
              </a:rPr>
              <a:t>Total Support</a:t>
            </a:r>
          </a:p>
        </p:txBody>
      </p:sp>
      <p:sp>
        <p:nvSpPr>
          <p:cNvPr id="6" name="Rectangle 5">
            <a:extLst>
              <a:ext uri="{FF2B5EF4-FFF2-40B4-BE49-F238E27FC236}">
                <a16:creationId xmlns:a16="http://schemas.microsoft.com/office/drawing/2014/main" id="{BCD2B206-AD06-F6DF-9C92-2FE8B604796E}"/>
              </a:ext>
            </a:extLst>
          </p:cNvPr>
          <p:cNvSpPr/>
          <p:nvPr/>
        </p:nvSpPr>
        <p:spPr>
          <a:xfrm>
            <a:off x="4949749" y="134549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F2F2F"/>
                </a:solidFill>
                <a:effectLst/>
                <a:uLnTx/>
                <a:uFillTx/>
                <a:latin typeface="Franklin Gothic Book" panose="020B0503020102020204"/>
                <a:ea typeface="+mn-ea"/>
                <a:cs typeface="+mn-cs"/>
              </a:rPr>
              <a:t>Support for Action to Minimize Climate Change</a:t>
            </a:r>
          </a:p>
        </p:txBody>
      </p:sp>
      <p:cxnSp>
        <p:nvCxnSpPr>
          <p:cNvPr id="13" name="Straight Connector 12">
            <a:extLst>
              <a:ext uri="{FF2B5EF4-FFF2-40B4-BE49-F238E27FC236}">
                <a16:creationId xmlns:a16="http://schemas.microsoft.com/office/drawing/2014/main" id="{A2C74CA6-597E-1548-BDE9-590C58435834}"/>
              </a:ext>
            </a:extLst>
          </p:cNvPr>
          <p:cNvCxnSpPr>
            <a:cxnSpLocks/>
          </p:cNvCxnSpPr>
          <p:nvPr/>
        </p:nvCxnSpPr>
        <p:spPr>
          <a:xfrm>
            <a:off x="672791" y="1783938"/>
            <a:ext cx="45493" cy="669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93F1DF-98D1-406F-8D6A-7C1E1A594C99}"/>
              </a:ext>
            </a:extLst>
          </p:cNvPr>
          <p:cNvSpPr/>
          <p:nvPr/>
        </p:nvSpPr>
        <p:spPr>
          <a:xfrm>
            <a:off x="546999" y="2453364"/>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cxnSp>
        <p:nvCxnSpPr>
          <p:cNvPr id="18" name="Straight Connector 17">
            <a:extLst>
              <a:ext uri="{FF2B5EF4-FFF2-40B4-BE49-F238E27FC236}">
                <a16:creationId xmlns:a16="http://schemas.microsoft.com/office/drawing/2014/main" id="{A0CD856B-C159-A374-98CC-025B59ABC1E1}"/>
              </a:ext>
            </a:extLst>
          </p:cNvPr>
          <p:cNvCxnSpPr>
            <a:cxnSpLocks/>
            <a:stCxn id="19" idx="2"/>
            <a:endCxn id="8" idx="0"/>
          </p:cNvCxnSpPr>
          <p:nvPr/>
        </p:nvCxnSpPr>
        <p:spPr>
          <a:xfrm flipH="1">
            <a:off x="486963" y="4411127"/>
            <a:ext cx="60036" cy="1101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1725EAE-B1F6-34F5-D018-9B0F881010A6}"/>
              </a:ext>
            </a:extLst>
          </p:cNvPr>
          <p:cNvSpPr/>
          <p:nvPr/>
        </p:nvSpPr>
        <p:spPr>
          <a:xfrm>
            <a:off x="546999" y="4212545"/>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Rectangle 2">
            <a:extLst>
              <a:ext uri="{FF2B5EF4-FFF2-40B4-BE49-F238E27FC236}">
                <a16:creationId xmlns:a16="http://schemas.microsoft.com/office/drawing/2014/main" id="{AE3C2D07-693D-7926-4018-3EFE3CBA3E09}"/>
              </a:ext>
            </a:extLst>
          </p:cNvPr>
          <p:cNvSpPr/>
          <p:nvPr/>
        </p:nvSpPr>
        <p:spPr>
          <a:xfrm>
            <a:off x="3488639" y="2071605"/>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F2F2F"/>
                </a:solidFill>
                <a:effectLst/>
                <a:uLnTx/>
                <a:uFillTx/>
                <a:latin typeface="Franklin Gothic Book" panose="020B0503020102020204"/>
                <a:ea typeface="+mn-ea"/>
                <a:cs typeface="+mn-cs"/>
              </a:rPr>
              <a:t>AFR</a:t>
            </a:r>
          </a:p>
        </p:txBody>
      </p:sp>
      <p:sp>
        <p:nvSpPr>
          <p:cNvPr id="10" name="Text Placeholder 3">
            <a:extLst>
              <a:ext uri="{FF2B5EF4-FFF2-40B4-BE49-F238E27FC236}">
                <a16:creationId xmlns:a16="http://schemas.microsoft.com/office/drawing/2014/main" id="{6C99131C-B772-4D1A-E4FC-11E4D58B4EF5}"/>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Q5. How much, if at all, do you support actions taken to minimize the impacts of climate change?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192919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C8C53-E511-F159-3C90-E5D50A88E6BC}"/>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8824F47-C878-25BB-2F79-DAB34427EB15}"/>
              </a:ext>
            </a:extLst>
          </p:cNvPr>
          <p:cNvSpPr/>
          <p:nvPr/>
        </p:nvSpPr>
        <p:spPr>
          <a:xfrm>
            <a:off x="3080141" y="2137654"/>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AFR</a:t>
            </a:r>
          </a:p>
        </p:txBody>
      </p:sp>
      <p:sp>
        <p:nvSpPr>
          <p:cNvPr id="26" name="Rectangle 25">
            <a:extLst>
              <a:ext uri="{FF2B5EF4-FFF2-40B4-BE49-F238E27FC236}">
                <a16:creationId xmlns:a16="http://schemas.microsoft.com/office/drawing/2014/main" id="{C5F22F3C-EC3D-66EB-6969-2F6EA54D491E}"/>
              </a:ext>
            </a:extLst>
          </p:cNvPr>
          <p:cNvSpPr/>
          <p:nvPr/>
        </p:nvSpPr>
        <p:spPr>
          <a:xfrm>
            <a:off x="386448" y="2137654"/>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APAC</a:t>
            </a:r>
          </a:p>
        </p:txBody>
      </p:sp>
      <p:sp>
        <p:nvSpPr>
          <p:cNvPr id="27" name="Rectangle 26">
            <a:extLst>
              <a:ext uri="{FF2B5EF4-FFF2-40B4-BE49-F238E27FC236}">
                <a16:creationId xmlns:a16="http://schemas.microsoft.com/office/drawing/2014/main" id="{1031B2B8-F0B0-FB92-4B52-07E3EC90EE3D}"/>
              </a:ext>
            </a:extLst>
          </p:cNvPr>
          <p:cNvSpPr/>
          <p:nvPr/>
        </p:nvSpPr>
        <p:spPr>
          <a:xfrm>
            <a:off x="7926333" y="2137654"/>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LATAM</a:t>
            </a:r>
          </a:p>
        </p:txBody>
      </p:sp>
      <p:sp>
        <p:nvSpPr>
          <p:cNvPr id="28" name="Rectangle 27">
            <a:extLst>
              <a:ext uri="{FF2B5EF4-FFF2-40B4-BE49-F238E27FC236}">
                <a16:creationId xmlns:a16="http://schemas.microsoft.com/office/drawing/2014/main" id="{F9E50765-A5B5-F43F-41FF-1EBDA6F87F35}"/>
              </a:ext>
            </a:extLst>
          </p:cNvPr>
          <p:cNvSpPr/>
          <p:nvPr/>
        </p:nvSpPr>
        <p:spPr>
          <a:xfrm>
            <a:off x="9773705" y="2137654"/>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
        <p:nvSpPr>
          <p:cNvPr id="2" name="Title 1">
            <a:extLst>
              <a:ext uri="{FF2B5EF4-FFF2-40B4-BE49-F238E27FC236}">
                <a16:creationId xmlns:a16="http://schemas.microsoft.com/office/drawing/2014/main" id="{794E1354-32C7-428D-1412-2FF376A5E3DB}"/>
              </a:ext>
            </a:extLst>
          </p:cNvPr>
          <p:cNvSpPr>
            <a:spLocks noGrp="1"/>
          </p:cNvSpPr>
          <p:nvPr>
            <p:ph type="title"/>
          </p:nvPr>
        </p:nvSpPr>
        <p:spPr>
          <a:xfrm>
            <a:off x="0" y="12700"/>
            <a:ext cx="12192000" cy="1477328"/>
          </a:xfrm>
        </p:spPr>
        <p:txBody>
          <a:bodyPr/>
          <a:lstStyle/>
          <a:p>
            <a:r>
              <a:rPr lang="en-US" dirty="0"/>
              <a:t>In countries where the government is seen as less capable – particularly nations in the Global South – the public views environmental protection as primarily a responsibility of individual citizens</a:t>
            </a:r>
          </a:p>
        </p:txBody>
      </p:sp>
      <p:graphicFrame>
        <p:nvGraphicFramePr>
          <p:cNvPr id="7" name="Chart 6">
            <a:extLst>
              <a:ext uri="{FF2B5EF4-FFF2-40B4-BE49-F238E27FC236}">
                <a16:creationId xmlns:a16="http://schemas.microsoft.com/office/drawing/2014/main" id="{FB6EBE12-CB53-9291-E15D-789DC1F44CB7}"/>
              </a:ext>
            </a:extLst>
          </p:cNvPr>
          <p:cNvGraphicFramePr/>
          <p:nvPr>
            <p:extLst>
              <p:ext uri="{D42A27DB-BD31-4B8C-83A1-F6EECF244321}">
                <p14:modId xmlns:p14="http://schemas.microsoft.com/office/powerpoint/2010/main" val="4026211020"/>
              </p:ext>
            </p:extLst>
          </p:nvPr>
        </p:nvGraphicFramePr>
        <p:xfrm>
          <a:off x="323273" y="2599381"/>
          <a:ext cx="11545454" cy="33345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EEFC4F7C-71A6-CF1C-AAAE-E05F5BECA6EB}"/>
              </a:ext>
            </a:extLst>
          </p:cNvPr>
          <p:cNvSpPr/>
          <p:nvPr/>
        </p:nvSpPr>
        <p:spPr>
          <a:xfrm>
            <a:off x="4949749" y="1223141"/>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Responsibility for Environmental Protection</a:t>
            </a:r>
          </a:p>
        </p:txBody>
      </p:sp>
      <p:graphicFrame>
        <p:nvGraphicFramePr>
          <p:cNvPr id="10" name="Table 9">
            <a:extLst>
              <a:ext uri="{FF2B5EF4-FFF2-40B4-BE49-F238E27FC236}">
                <a16:creationId xmlns:a16="http://schemas.microsoft.com/office/drawing/2014/main" id="{B3FA1C1E-A10F-6D27-0A9E-A56DCBD1E1DA}"/>
              </a:ext>
            </a:extLst>
          </p:cNvPr>
          <p:cNvGraphicFramePr>
            <a:graphicFrameLocks noGrp="1"/>
          </p:cNvGraphicFramePr>
          <p:nvPr/>
        </p:nvGraphicFramePr>
        <p:xfrm>
          <a:off x="2927928" y="1705483"/>
          <a:ext cx="6336144" cy="411555"/>
        </p:xfrm>
        <a:graphic>
          <a:graphicData uri="http://schemas.openxmlformats.org/drawingml/2006/table">
            <a:tbl>
              <a:tblPr firstRow="1" bandRow="1">
                <a:tableStyleId>{5C22544A-7EE6-4342-B048-85BDC9FD1C3A}</a:tableStyleId>
              </a:tblPr>
              <a:tblGrid>
                <a:gridCol w="2112048">
                  <a:extLst>
                    <a:ext uri="{9D8B030D-6E8A-4147-A177-3AD203B41FA5}">
                      <a16:colId xmlns:a16="http://schemas.microsoft.com/office/drawing/2014/main" val="2068933958"/>
                    </a:ext>
                  </a:extLst>
                </a:gridCol>
                <a:gridCol w="2112048">
                  <a:extLst>
                    <a:ext uri="{9D8B030D-6E8A-4147-A177-3AD203B41FA5}">
                      <a16:colId xmlns:a16="http://schemas.microsoft.com/office/drawing/2014/main" val="2143353301"/>
                    </a:ext>
                  </a:extLst>
                </a:gridCol>
                <a:gridCol w="2112048">
                  <a:extLst>
                    <a:ext uri="{9D8B030D-6E8A-4147-A177-3AD203B41FA5}">
                      <a16:colId xmlns:a16="http://schemas.microsoft.com/office/drawing/2014/main" val="2010717419"/>
                    </a:ext>
                  </a:extLst>
                </a:gridCol>
              </a:tblGrid>
              <a:tr h="411555">
                <a:tc>
                  <a:txBody>
                    <a:bodyPr/>
                    <a:lstStyle/>
                    <a:p>
                      <a:pPr algn="ctr"/>
                      <a:r>
                        <a:rPr lang="en-US" sz="1200" dirty="0"/>
                        <a:t>Individual Citizens</a:t>
                      </a:r>
                    </a:p>
                  </a:txBody>
                  <a:tcPr anchor="ctr">
                    <a:solidFill>
                      <a:srgbClr val="24658D"/>
                    </a:solidFill>
                  </a:tcPr>
                </a:tc>
                <a:tc>
                  <a:txBody>
                    <a:bodyPr/>
                    <a:lstStyle/>
                    <a:p>
                      <a:pPr algn="ctr"/>
                      <a:r>
                        <a:rPr lang="en-US" sz="1200" dirty="0"/>
                        <a:t>Private Sector</a:t>
                      </a:r>
                    </a:p>
                  </a:txBody>
                  <a:tcPr anchor="ctr">
                    <a:solidFill>
                      <a:srgbClr val="8FB140"/>
                    </a:solidFill>
                  </a:tcPr>
                </a:tc>
                <a:tc>
                  <a:txBody>
                    <a:bodyPr/>
                    <a:lstStyle/>
                    <a:p>
                      <a:pPr algn="ctr"/>
                      <a:r>
                        <a:rPr lang="en-US" sz="1200" dirty="0"/>
                        <a:t>Government</a:t>
                      </a:r>
                    </a:p>
                  </a:txBody>
                  <a:tcPr anchor="ctr">
                    <a:solidFill>
                      <a:srgbClr val="379A86"/>
                    </a:solidFill>
                  </a:tcPr>
                </a:tc>
                <a:extLst>
                  <a:ext uri="{0D108BD9-81ED-4DB2-BD59-A6C34878D82A}">
                    <a16:rowId xmlns:a16="http://schemas.microsoft.com/office/drawing/2014/main" val="4245237869"/>
                  </a:ext>
                </a:extLst>
              </a:tr>
            </a:tbl>
          </a:graphicData>
        </a:graphic>
      </p:graphicFrame>
      <p:sp>
        <p:nvSpPr>
          <p:cNvPr id="11" name="Oval 10">
            <a:extLst>
              <a:ext uri="{FF2B5EF4-FFF2-40B4-BE49-F238E27FC236}">
                <a16:creationId xmlns:a16="http://schemas.microsoft.com/office/drawing/2014/main" id="{2A0918A1-BDCB-1F13-D93D-CE93ACFF029E}"/>
              </a:ext>
            </a:extLst>
          </p:cNvPr>
          <p:cNvSpPr/>
          <p:nvPr/>
        </p:nvSpPr>
        <p:spPr>
          <a:xfrm rot="811586">
            <a:off x="3578281" y="4365545"/>
            <a:ext cx="1606086" cy="737993"/>
          </a:xfrm>
          <a:prstGeom prst="ellipse">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2CBE0FE-962A-0EB8-D9CB-F12C264AC167}"/>
              </a:ext>
            </a:extLst>
          </p:cNvPr>
          <p:cNvSpPr/>
          <p:nvPr/>
        </p:nvSpPr>
        <p:spPr>
          <a:xfrm>
            <a:off x="5781141" y="2137654"/>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EUR</a:t>
            </a:r>
          </a:p>
        </p:txBody>
      </p:sp>
      <p:sp>
        <p:nvSpPr>
          <p:cNvPr id="4" name="Text Placeholder 3">
            <a:extLst>
              <a:ext uri="{FF2B5EF4-FFF2-40B4-BE49-F238E27FC236}">
                <a16:creationId xmlns:a16="http://schemas.microsoft.com/office/drawing/2014/main" id="{F3C9B789-E5C8-1830-C6AE-2FCF34BC6A6B}"/>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Q6. From the list below, which of the following is most responsible for protecting the environment?</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271613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5BFD2-B371-1DA6-DE1D-9A7A51270FF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B1C03AB-CB98-85CC-1865-D94D6BC2CA1A}"/>
              </a:ext>
            </a:extLst>
          </p:cNvPr>
          <p:cNvSpPr/>
          <p:nvPr/>
        </p:nvSpPr>
        <p:spPr>
          <a:xfrm>
            <a:off x="1081772" y="1211721"/>
            <a:ext cx="1909078" cy="712528"/>
          </a:xfrm>
          <a:prstGeom prst="rect">
            <a:avLst/>
          </a:prstGeom>
          <a:solidFill>
            <a:schemeClr val="bg1"/>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Those who say they are familiar with methane</a:t>
            </a:r>
          </a:p>
        </p:txBody>
      </p:sp>
      <p:sp>
        <p:nvSpPr>
          <p:cNvPr id="22" name="Rectangle 21">
            <a:extLst>
              <a:ext uri="{FF2B5EF4-FFF2-40B4-BE49-F238E27FC236}">
                <a16:creationId xmlns:a16="http://schemas.microsoft.com/office/drawing/2014/main" id="{87C89525-9151-DE35-D2A2-1D21F4725909}"/>
              </a:ext>
            </a:extLst>
          </p:cNvPr>
          <p:cNvSpPr/>
          <p:nvPr/>
        </p:nvSpPr>
        <p:spPr>
          <a:xfrm>
            <a:off x="842213" y="5522637"/>
            <a:ext cx="4166503" cy="461726"/>
          </a:xfrm>
          <a:prstGeom prst="rect">
            <a:avLst/>
          </a:prstGeom>
          <a:solidFill>
            <a:schemeClr val="bg1"/>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Those who are familiar with methane </a:t>
            </a:r>
            <a:r>
              <a:rPr lang="en-US" sz="1200" b="1" dirty="0">
                <a:solidFill>
                  <a:schemeClr val="tx1"/>
                </a:solidFill>
              </a:rPr>
              <a:t>AND</a:t>
            </a:r>
            <a:r>
              <a:rPr lang="en-US" sz="1200" dirty="0">
                <a:solidFill>
                  <a:schemeClr val="tx1"/>
                </a:solidFill>
              </a:rPr>
              <a:t> correctly identify methane as having a negative impact on the global climate</a:t>
            </a:r>
          </a:p>
        </p:txBody>
      </p:sp>
      <p:sp>
        <p:nvSpPr>
          <p:cNvPr id="25" name="Rectangle 24">
            <a:extLst>
              <a:ext uri="{FF2B5EF4-FFF2-40B4-BE49-F238E27FC236}">
                <a16:creationId xmlns:a16="http://schemas.microsoft.com/office/drawing/2014/main" id="{A8E1C4E1-DE95-1187-389D-C77F1750820A}"/>
              </a:ext>
            </a:extLst>
          </p:cNvPr>
          <p:cNvSpPr/>
          <p:nvPr/>
        </p:nvSpPr>
        <p:spPr>
          <a:xfrm>
            <a:off x="2992028" y="1940829"/>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AFR</a:t>
            </a:r>
          </a:p>
        </p:txBody>
      </p:sp>
      <p:sp>
        <p:nvSpPr>
          <p:cNvPr id="26" name="Rectangle 25">
            <a:extLst>
              <a:ext uri="{FF2B5EF4-FFF2-40B4-BE49-F238E27FC236}">
                <a16:creationId xmlns:a16="http://schemas.microsoft.com/office/drawing/2014/main" id="{AEE23FB1-4CC9-57E4-5B1C-AADE74092451}"/>
              </a:ext>
            </a:extLst>
          </p:cNvPr>
          <p:cNvSpPr/>
          <p:nvPr/>
        </p:nvSpPr>
        <p:spPr>
          <a:xfrm>
            <a:off x="386448" y="1940829"/>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APAC</a:t>
            </a:r>
          </a:p>
        </p:txBody>
      </p:sp>
      <p:sp>
        <p:nvSpPr>
          <p:cNvPr id="27" name="Rectangle 26">
            <a:extLst>
              <a:ext uri="{FF2B5EF4-FFF2-40B4-BE49-F238E27FC236}">
                <a16:creationId xmlns:a16="http://schemas.microsoft.com/office/drawing/2014/main" id="{AC6D8663-8922-97C7-F93D-02A2A18F159C}"/>
              </a:ext>
            </a:extLst>
          </p:cNvPr>
          <p:cNvSpPr/>
          <p:nvPr/>
        </p:nvSpPr>
        <p:spPr>
          <a:xfrm>
            <a:off x="7935858" y="1940829"/>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LATAM</a:t>
            </a:r>
          </a:p>
        </p:txBody>
      </p:sp>
      <p:sp>
        <p:nvSpPr>
          <p:cNvPr id="28" name="Rectangle 27">
            <a:extLst>
              <a:ext uri="{FF2B5EF4-FFF2-40B4-BE49-F238E27FC236}">
                <a16:creationId xmlns:a16="http://schemas.microsoft.com/office/drawing/2014/main" id="{A71F651D-765A-F49B-BB62-226B973B6FCA}"/>
              </a:ext>
            </a:extLst>
          </p:cNvPr>
          <p:cNvSpPr/>
          <p:nvPr/>
        </p:nvSpPr>
        <p:spPr>
          <a:xfrm>
            <a:off x="9773705" y="1940829"/>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
        <p:nvSpPr>
          <p:cNvPr id="2" name="Title 1">
            <a:extLst>
              <a:ext uri="{FF2B5EF4-FFF2-40B4-BE49-F238E27FC236}">
                <a16:creationId xmlns:a16="http://schemas.microsoft.com/office/drawing/2014/main" id="{FFFC0A5F-67FA-2529-3CCA-358A14302A14}"/>
              </a:ext>
            </a:extLst>
          </p:cNvPr>
          <p:cNvSpPr>
            <a:spLocks noGrp="1"/>
          </p:cNvSpPr>
          <p:nvPr>
            <p:ph type="title"/>
          </p:nvPr>
        </p:nvSpPr>
        <p:spPr>
          <a:xfrm>
            <a:off x="0" y="12700"/>
            <a:ext cx="12192000" cy="1138773"/>
          </a:xfrm>
        </p:spPr>
        <p:txBody>
          <a:bodyPr/>
          <a:lstStyle/>
          <a:p>
            <a:r>
              <a:rPr lang="en-US" dirty="0"/>
              <a:t>Lack of informed familiarity about methane is currently a barrier to growing support for reform: many who are “familiar” with methane aren’t aware of its negative climate impact</a:t>
            </a:r>
          </a:p>
        </p:txBody>
      </p:sp>
      <p:graphicFrame>
        <p:nvGraphicFramePr>
          <p:cNvPr id="7" name="Chart 6">
            <a:extLst>
              <a:ext uri="{FF2B5EF4-FFF2-40B4-BE49-F238E27FC236}">
                <a16:creationId xmlns:a16="http://schemas.microsoft.com/office/drawing/2014/main" id="{6E98984F-2CD4-88FA-0E5C-5667B1FBB3C9}"/>
              </a:ext>
            </a:extLst>
          </p:cNvPr>
          <p:cNvGraphicFramePr/>
          <p:nvPr>
            <p:extLst>
              <p:ext uri="{D42A27DB-BD31-4B8C-83A1-F6EECF244321}">
                <p14:modId xmlns:p14="http://schemas.microsoft.com/office/powerpoint/2010/main" val="2628648622"/>
              </p:ext>
            </p:extLst>
          </p:nvPr>
        </p:nvGraphicFramePr>
        <p:xfrm>
          <a:off x="323273" y="2278453"/>
          <a:ext cx="11545454" cy="3333678"/>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7C51732A-3A6E-B8B4-96DD-A32BE9C7DFD8}"/>
              </a:ext>
            </a:extLst>
          </p:cNvPr>
          <p:cNvSpPr/>
          <p:nvPr/>
        </p:nvSpPr>
        <p:spPr>
          <a:xfrm>
            <a:off x="28059" y="5522637"/>
            <a:ext cx="899284"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“Informed” Familiar:</a:t>
            </a:r>
          </a:p>
        </p:txBody>
      </p:sp>
      <p:sp>
        <p:nvSpPr>
          <p:cNvPr id="9" name="Rectangle 8">
            <a:extLst>
              <a:ext uri="{FF2B5EF4-FFF2-40B4-BE49-F238E27FC236}">
                <a16:creationId xmlns:a16="http://schemas.microsoft.com/office/drawing/2014/main" id="{15F3A6A3-9476-C878-BCEA-42EA67A2926C}"/>
              </a:ext>
            </a:extLst>
          </p:cNvPr>
          <p:cNvSpPr/>
          <p:nvPr/>
        </p:nvSpPr>
        <p:spPr>
          <a:xfrm>
            <a:off x="323273" y="1355000"/>
            <a:ext cx="944163"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Total Familiar:</a:t>
            </a:r>
          </a:p>
        </p:txBody>
      </p:sp>
      <p:sp>
        <p:nvSpPr>
          <p:cNvPr id="6" name="Rectangle 5">
            <a:extLst>
              <a:ext uri="{FF2B5EF4-FFF2-40B4-BE49-F238E27FC236}">
                <a16:creationId xmlns:a16="http://schemas.microsoft.com/office/drawing/2014/main" id="{E0DA571C-CA07-FD32-B4B7-4BCC6C23A672}"/>
              </a:ext>
            </a:extLst>
          </p:cNvPr>
          <p:cNvSpPr/>
          <p:nvPr/>
        </p:nvSpPr>
        <p:spPr>
          <a:xfrm>
            <a:off x="4949749" y="134549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Methane Familiarity</a:t>
            </a:r>
          </a:p>
        </p:txBody>
      </p:sp>
      <p:cxnSp>
        <p:nvCxnSpPr>
          <p:cNvPr id="13" name="Straight Connector 12">
            <a:extLst>
              <a:ext uri="{FF2B5EF4-FFF2-40B4-BE49-F238E27FC236}">
                <a16:creationId xmlns:a16="http://schemas.microsoft.com/office/drawing/2014/main" id="{AF2D86B5-20E9-71AA-8EAD-B0143A75426A}"/>
              </a:ext>
            </a:extLst>
          </p:cNvPr>
          <p:cNvCxnSpPr>
            <a:cxnSpLocks/>
            <a:stCxn id="9" idx="2"/>
            <a:endCxn id="15" idx="2"/>
          </p:cNvCxnSpPr>
          <p:nvPr/>
        </p:nvCxnSpPr>
        <p:spPr>
          <a:xfrm flipH="1">
            <a:off x="546999" y="1816726"/>
            <a:ext cx="248356" cy="1361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3C5ADC8-C650-DD06-3DD7-90EB7EDCB1EB}"/>
              </a:ext>
            </a:extLst>
          </p:cNvPr>
          <p:cNvSpPr/>
          <p:nvPr/>
        </p:nvSpPr>
        <p:spPr>
          <a:xfrm>
            <a:off x="546999" y="2979603"/>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87A8A75-F12B-F8CE-466F-8E45F8A13FB6}"/>
              </a:ext>
            </a:extLst>
          </p:cNvPr>
          <p:cNvCxnSpPr>
            <a:cxnSpLocks/>
            <a:stCxn id="19" idx="2"/>
            <a:endCxn id="8" idx="0"/>
          </p:cNvCxnSpPr>
          <p:nvPr/>
        </p:nvCxnSpPr>
        <p:spPr>
          <a:xfrm flipH="1">
            <a:off x="477701" y="4384231"/>
            <a:ext cx="69298" cy="1138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AED0CF2-BF0D-DD0C-7E5F-065E9BBAF04C}"/>
              </a:ext>
            </a:extLst>
          </p:cNvPr>
          <p:cNvSpPr/>
          <p:nvPr/>
        </p:nvSpPr>
        <p:spPr>
          <a:xfrm>
            <a:off x="546999" y="4185649"/>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3A16D0-6D0D-E0B4-7074-E82F9BC8C608}"/>
              </a:ext>
            </a:extLst>
          </p:cNvPr>
          <p:cNvSpPr/>
          <p:nvPr/>
        </p:nvSpPr>
        <p:spPr>
          <a:xfrm>
            <a:off x="5798659" y="1940829"/>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EUR</a:t>
            </a:r>
          </a:p>
        </p:txBody>
      </p:sp>
      <p:sp>
        <p:nvSpPr>
          <p:cNvPr id="4" name="Text Placeholder 3">
            <a:extLst>
              <a:ext uri="{FF2B5EF4-FFF2-40B4-BE49-F238E27FC236}">
                <a16:creationId xmlns:a16="http://schemas.microsoft.com/office/drawing/2014/main" id="{F24E2977-0156-9856-B5CC-E96558700FF3}"/>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rPr>
              <a:t>Q9.How familiar are you, if at all, with methane? Q12. What type of impact, if any, do you think methane has on the global climate?</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423098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FCF5-5F8F-C6AA-F243-FA137B7584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F0055-3928-DB2A-6B1F-D758747B3253}"/>
              </a:ext>
            </a:extLst>
          </p:cNvPr>
          <p:cNvSpPr>
            <a:spLocks noGrp="1"/>
          </p:cNvSpPr>
          <p:nvPr>
            <p:ph type="title"/>
          </p:nvPr>
        </p:nvSpPr>
        <p:spPr>
          <a:xfrm>
            <a:off x="0" y="12700"/>
            <a:ext cx="12192000" cy="1138773"/>
          </a:xfrm>
        </p:spPr>
        <p:txBody>
          <a:bodyPr/>
          <a:lstStyle/>
          <a:p>
            <a:r>
              <a:rPr lang="en-US" dirty="0"/>
              <a:t>This study is representative of the 18 countries we conducted research in – it is NOT representative of </a:t>
            </a:r>
            <a:r>
              <a:rPr lang="en-US" i="1" dirty="0"/>
              <a:t>all</a:t>
            </a:r>
            <a:r>
              <a:rPr lang="en-US" dirty="0"/>
              <a:t> countries</a:t>
            </a:r>
          </a:p>
        </p:txBody>
      </p:sp>
      <p:graphicFrame>
        <p:nvGraphicFramePr>
          <p:cNvPr id="3" name="Table 2">
            <a:extLst>
              <a:ext uri="{FF2B5EF4-FFF2-40B4-BE49-F238E27FC236}">
                <a16:creationId xmlns:a16="http://schemas.microsoft.com/office/drawing/2014/main" id="{ECD32BD3-152A-F539-DEA1-16927FE3E69B}"/>
              </a:ext>
            </a:extLst>
          </p:cNvPr>
          <p:cNvGraphicFramePr>
            <a:graphicFrameLocks noGrp="1"/>
          </p:cNvGraphicFramePr>
          <p:nvPr/>
        </p:nvGraphicFramePr>
        <p:xfrm>
          <a:off x="467926" y="1151473"/>
          <a:ext cx="11256148" cy="2743200"/>
        </p:xfrm>
        <a:graphic>
          <a:graphicData uri="http://schemas.openxmlformats.org/drawingml/2006/table">
            <a:tbl>
              <a:tblPr firstRow="1" bandRow="1">
                <a:tableStyleId>{5C22544A-7EE6-4342-B048-85BDC9FD1C3A}</a:tableStyleId>
              </a:tblPr>
              <a:tblGrid>
                <a:gridCol w="5350254">
                  <a:extLst>
                    <a:ext uri="{9D8B030D-6E8A-4147-A177-3AD203B41FA5}">
                      <a16:colId xmlns:a16="http://schemas.microsoft.com/office/drawing/2014/main" val="770297400"/>
                    </a:ext>
                  </a:extLst>
                </a:gridCol>
                <a:gridCol w="528753">
                  <a:extLst>
                    <a:ext uri="{9D8B030D-6E8A-4147-A177-3AD203B41FA5}">
                      <a16:colId xmlns:a16="http://schemas.microsoft.com/office/drawing/2014/main" val="935639582"/>
                    </a:ext>
                  </a:extLst>
                </a:gridCol>
                <a:gridCol w="5377141">
                  <a:extLst>
                    <a:ext uri="{9D8B030D-6E8A-4147-A177-3AD203B41FA5}">
                      <a16:colId xmlns:a16="http://schemas.microsoft.com/office/drawing/2014/main" val="539069407"/>
                    </a:ext>
                  </a:extLst>
                </a:gridCol>
              </a:tblGrid>
              <a:tr h="370840">
                <a:tc>
                  <a:txBody>
                    <a:bodyPr/>
                    <a:lstStyle/>
                    <a:p>
                      <a:pPr marL="285750" indent="-285750" algn="l" defTabSz="914400" rtl="0" eaLnBrk="1" latinLnBrk="0" hangingPunct="1">
                        <a:buSzPct val="125000"/>
                        <a:buFont typeface="Wingdings" panose="05000000000000000000" pitchFamily="2" charset="2"/>
                        <a:buChar char="ü"/>
                      </a:pPr>
                      <a:r>
                        <a:rPr lang="en-US" sz="1800" b="0" kern="1200" dirty="0">
                          <a:solidFill>
                            <a:schemeClr val="dk1"/>
                          </a:solidFill>
                          <a:latin typeface="+mn-lt"/>
                          <a:ea typeface="+mn-ea"/>
                          <a:cs typeface="+mn-cs"/>
                        </a:rPr>
                        <a:t>This data is an international study, representative of public opinion among the adult populations with internet access in 17 countries</a:t>
                      </a:r>
                    </a:p>
                  </a:txBody>
                  <a:tcPr>
                    <a:solidFill>
                      <a:schemeClr val="bg1"/>
                    </a:solidFill>
                  </a:tcPr>
                </a:tc>
                <a:tc>
                  <a:txBody>
                    <a:bodyPr/>
                    <a:lstStyle/>
                    <a:p>
                      <a:pPr marL="285750" indent="-285750" algn="l" defTabSz="914400" rtl="0" eaLnBrk="1" latinLnBrk="0" hangingPunct="1">
                        <a:buFont typeface="Franklin Gothic Book" panose="020B0503020102020204" pitchFamily="34" charset="0"/>
                        <a:buChar char="×"/>
                      </a:pPr>
                      <a:endParaRPr lang="en-US" sz="1800" b="0" kern="1200">
                        <a:solidFill>
                          <a:schemeClr val="dk1"/>
                        </a:solidFill>
                        <a:latin typeface="+mn-lt"/>
                        <a:ea typeface="+mn-ea"/>
                        <a:cs typeface="+mn-cs"/>
                      </a:endParaRPr>
                    </a:p>
                  </a:txBody>
                  <a:tcPr>
                    <a:solidFill>
                      <a:schemeClr val="bg1"/>
                    </a:solidFill>
                  </a:tcPr>
                </a:tc>
                <a:tc>
                  <a:txBody>
                    <a:bodyPr/>
                    <a:lstStyle/>
                    <a:p>
                      <a:pPr marL="285750" indent="-285750" algn="l" defTabSz="914400" rtl="0" eaLnBrk="1" latinLnBrk="0" hangingPunct="1">
                        <a:buSzPct val="150000"/>
                        <a:buFont typeface="Franklin Gothic Book" panose="020B0503020102020204" pitchFamily="34" charset="0"/>
                        <a:buChar char="×"/>
                      </a:pPr>
                      <a:r>
                        <a:rPr lang="en-US" sz="1800" b="0" kern="1200" dirty="0">
                          <a:solidFill>
                            <a:schemeClr val="dk1"/>
                          </a:solidFill>
                          <a:latin typeface="+mn-lt"/>
                          <a:ea typeface="+mn-ea"/>
                          <a:cs typeface="+mn-cs"/>
                        </a:rPr>
                        <a:t>This data is not a global study; it is not meant to be representative of public opinion in all nations</a:t>
                      </a:r>
                    </a:p>
                  </a:txBody>
                  <a:tcPr>
                    <a:solidFill>
                      <a:schemeClr val="bg1"/>
                    </a:solidFill>
                  </a:tcPr>
                </a:tc>
                <a:extLst>
                  <a:ext uri="{0D108BD9-81ED-4DB2-BD59-A6C34878D82A}">
                    <a16:rowId xmlns:a16="http://schemas.microsoft.com/office/drawing/2014/main" val="792674926"/>
                  </a:ext>
                </a:extLst>
              </a:tr>
              <a:tr h="421867">
                <a:tc>
                  <a:txBody>
                    <a:bodyPr/>
                    <a:lstStyle/>
                    <a:p>
                      <a:pPr marL="285750" indent="-285750">
                        <a:buSzPct val="125000"/>
                        <a:buFont typeface="Wingdings" panose="05000000000000000000" pitchFamily="2" charset="2"/>
                        <a:buChar char="ü"/>
                      </a:pPr>
                      <a:r>
                        <a:rPr lang="en-US" dirty="0"/>
                        <a:t>When “total study” figures are referenced, they are representative of the 17 countries surveyed, weighted for population size*</a:t>
                      </a:r>
                    </a:p>
                  </a:txBody>
                  <a:tcPr>
                    <a:solidFill>
                      <a:schemeClr val="bg1"/>
                    </a:solidFill>
                  </a:tcPr>
                </a:tc>
                <a:tc>
                  <a:txBody>
                    <a:bodyPr/>
                    <a:lstStyle/>
                    <a:p>
                      <a:endParaRPr lang="en-US" dirty="0"/>
                    </a:p>
                  </a:txBody>
                  <a:tcPr>
                    <a:solidFill>
                      <a:schemeClr val="bg1"/>
                    </a:solidFill>
                  </a:tcPr>
                </a:tc>
                <a:tc>
                  <a:txBody>
                    <a:bodyPr/>
                    <a:lstStyle/>
                    <a:p>
                      <a:pPr marL="285750" indent="-285750">
                        <a:buSzPct val="150000"/>
                        <a:buFont typeface="Franklin Gothic Book" panose="020B0503020102020204" pitchFamily="34" charset="0"/>
                        <a:buChar char="×"/>
                      </a:pPr>
                      <a:r>
                        <a:rPr lang="en-US" dirty="0"/>
                        <a:t>“Total study” figures are NOT representative of the entire world</a:t>
                      </a:r>
                    </a:p>
                  </a:txBody>
                  <a:tcPr>
                    <a:solidFill>
                      <a:schemeClr val="bg1"/>
                    </a:solidFill>
                  </a:tcPr>
                </a:tc>
                <a:extLst>
                  <a:ext uri="{0D108BD9-81ED-4DB2-BD59-A6C34878D82A}">
                    <a16:rowId xmlns:a16="http://schemas.microsoft.com/office/drawing/2014/main" val="595997299"/>
                  </a:ext>
                </a:extLst>
              </a:tr>
              <a:tr h="370840">
                <a:tc>
                  <a:txBody>
                    <a:bodyPr/>
                    <a:lstStyle/>
                    <a:p>
                      <a:pPr marL="285750" indent="-285750">
                        <a:buSzPct val="125000"/>
                        <a:buFont typeface="Wingdings" panose="05000000000000000000" pitchFamily="2" charset="2"/>
                        <a:buChar char="ü"/>
                      </a:pPr>
                      <a:r>
                        <a:rPr lang="en-US" dirty="0"/>
                        <a:t>When “regional” figures are referenced, they are representative of the countries we surveyed in that region, weighted for population size*</a:t>
                      </a:r>
                    </a:p>
                  </a:txBody>
                  <a:tcPr>
                    <a:solidFill>
                      <a:schemeClr val="bg1"/>
                    </a:solidFill>
                  </a:tcPr>
                </a:tc>
                <a:tc>
                  <a:txBody>
                    <a:bodyPr/>
                    <a:lstStyle/>
                    <a:p>
                      <a:endParaRPr lang="en-US"/>
                    </a:p>
                  </a:txBody>
                  <a:tcPr>
                    <a:solidFill>
                      <a:schemeClr val="bg1"/>
                    </a:solidFill>
                  </a:tcPr>
                </a:tc>
                <a:tc>
                  <a:txBody>
                    <a:bodyPr/>
                    <a:lstStyle/>
                    <a:p>
                      <a:pPr marL="285750" indent="-285750">
                        <a:buSzPct val="150000"/>
                        <a:buFont typeface="Franklin Gothic Book" panose="020B0503020102020204" pitchFamily="34" charset="0"/>
                        <a:buChar char="×"/>
                      </a:pPr>
                      <a:r>
                        <a:rPr lang="en-US" dirty="0"/>
                        <a:t>“Regional figures” are NOT representative of the entire region/continent</a:t>
                      </a:r>
                    </a:p>
                  </a:txBody>
                  <a:tcPr>
                    <a:solidFill>
                      <a:schemeClr val="bg1"/>
                    </a:solidFill>
                  </a:tcPr>
                </a:tc>
                <a:extLst>
                  <a:ext uri="{0D108BD9-81ED-4DB2-BD59-A6C34878D82A}">
                    <a16:rowId xmlns:a16="http://schemas.microsoft.com/office/drawing/2014/main" val="50931886"/>
                  </a:ext>
                </a:extLst>
              </a:tr>
            </a:tbl>
          </a:graphicData>
        </a:graphic>
      </p:graphicFrame>
      <p:sp>
        <p:nvSpPr>
          <p:cNvPr id="4" name="Rectangle 3">
            <a:extLst>
              <a:ext uri="{FF2B5EF4-FFF2-40B4-BE49-F238E27FC236}">
                <a16:creationId xmlns:a16="http://schemas.microsoft.com/office/drawing/2014/main" id="{D70C84DA-1218-A574-F45A-1E63F19AE1E5}"/>
              </a:ext>
            </a:extLst>
          </p:cNvPr>
          <p:cNvSpPr/>
          <p:nvPr/>
        </p:nvSpPr>
        <p:spPr>
          <a:xfrm>
            <a:off x="3837123" y="5397790"/>
            <a:ext cx="4773542" cy="719953"/>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TOTAL STUDY ≠ GLOBAL</a:t>
            </a:r>
            <a:endParaRPr lang="en-US" sz="3200" dirty="0">
              <a:solidFill>
                <a:schemeClr val="tx1"/>
              </a:solidFill>
            </a:endParaRPr>
          </a:p>
        </p:txBody>
      </p:sp>
      <p:sp>
        <p:nvSpPr>
          <p:cNvPr id="5" name="Rectangle 4">
            <a:extLst>
              <a:ext uri="{FF2B5EF4-FFF2-40B4-BE49-F238E27FC236}">
                <a16:creationId xmlns:a16="http://schemas.microsoft.com/office/drawing/2014/main" id="{39C326CA-A5A2-9C02-2417-B879BAD62903}"/>
              </a:ext>
            </a:extLst>
          </p:cNvPr>
          <p:cNvSpPr/>
          <p:nvPr/>
        </p:nvSpPr>
        <p:spPr>
          <a:xfrm>
            <a:off x="2109094" y="4073417"/>
            <a:ext cx="8229600" cy="1145629"/>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Example: LATAM methane support = 86%</a:t>
            </a:r>
          </a:p>
          <a:p>
            <a:pPr algn="ctr"/>
            <a:r>
              <a:rPr lang="en-US" sz="2000" b="1" dirty="0">
                <a:solidFill>
                  <a:srgbClr val="FF0000"/>
                </a:solidFill>
              </a:rPr>
              <a:t>X</a:t>
            </a:r>
            <a:r>
              <a:rPr lang="en-US" dirty="0">
                <a:solidFill>
                  <a:srgbClr val="FF0000"/>
                </a:solidFill>
              </a:rPr>
              <a:t> 86% of all Latin Americans support minimizing methane. </a:t>
            </a:r>
            <a:r>
              <a:rPr lang="en-US" sz="2000" b="1" dirty="0">
                <a:solidFill>
                  <a:srgbClr val="FF0000"/>
                </a:solidFill>
              </a:rPr>
              <a:t>X</a:t>
            </a:r>
            <a:endParaRPr lang="en-US" b="1" dirty="0">
              <a:solidFill>
                <a:srgbClr val="FF0000"/>
              </a:solidFill>
            </a:endParaRPr>
          </a:p>
          <a:p>
            <a:pPr algn="ctr"/>
            <a:r>
              <a:rPr lang="en-US" sz="2000" b="0" i="0" dirty="0">
                <a:solidFill>
                  <a:srgbClr val="00B050"/>
                </a:solidFill>
                <a:effectLst/>
              </a:rPr>
              <a:t>✔</a:t>
            </a:r>
            <a:r>
              <a:rPr lang="en-US" dirty="0">
                <a:solidFill>
                  <a:srgbClr val="00B050"/>
                </a:solidFill>
              </a:rPr>
              <a:t>In Brazil and Chile, approx. 86% of adults with access to the internet strongly or somewhat support actions to minimize methane emissions.</a:t>
            </a:r>
            <a:r>
              <a:rPr lang="en-US" b="0" i="0" dirty="0">
                <a:solidFill>
                  <a:srgbClr val="202122"/>
                </a:solidFill>
                <a:effectLst/>
                <a:latin typeface="Arial" panose="020B0604020202020204" pitchFamily="34" charset="0"/>
              </a:rPr>
              <a:t> </a:t>
            </a:r>
            <a:r>
              <a:rPr lang="en-US" sz="2000" dirty="0">
                <a:solidFill>
                  <a:srgbClr val="00B050"/>
                </a:solidFill>
              </a:rPr>
              <a:t>✔</a:t>
            </a:r>
            <a:endParaRPr lang="en-US" dirty="0">
              <a:solidFill>
                <a:srgbClr val="00B050"/>
              </a:solidFill>
            </a:endParaRPr>
          </a:p>
        </p:txBody>
      </p:sp>
      <p:sp>
        <p:nvSpPr>
          <p:cNvPr id="6" name="Text Placeholder 3">
            <a:extLst>
              <a:ext uri="{FF2B5EF4-FFF2-40B4-BE49-F238E27FC236}">
                <a16:creationId xmlns:a16="http://schemas.microsoft.com/office/drawing/2014/main" id="{E753A45A-9D89-93BE-4F9A-B9DC9B15E4A8}"/>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
        <p:nvSpPr>
          <p:cNvPr id="8" name="Rectangle 7">
            <a:extLst>
              <a:ext uri="{FF2B5EF4-FFF2-40B4-BE49-F238E27FC236}">
                <a16:creationId xmlns:a16="http://schemas.microsoft.com/office/drawing/2014/main" id="{5EF1C7ED-4237-A78D-C311-E4150E413769}"/>
              </a:ext>
            </a:extLst>
          </p:cNvPr>
          <p:cNvSpPr/>
          <p:nvPr/>
        </p:nvSpPr>
        <p:spPr>
          <a:xfrm>
            <a:off x="357089" y="4593786"/>
            <a:ext cx="1597890" cy="1062181"/>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NOTE: Japan data is </a:t>
            </a:r>
            <a:r>
              <a:rPr lang="en-US" sz="1200" b="1" dirty="0">
                <a:solidFill>
                  <a:srgbClr val="FF0000"/>
                </a:solidFill>
              </a:rPr>
              <a:t>not</a:t>
            </a:r>
            <a:r>
              <a:rPr lang="en-US" sz="1200" dirty="0">
                <a:solidFill>
                  <a:srgbClr val="FF0000"/>
                </a:solidFill>
              </a:rPr>
              <a:t> reflected in total study or regional averages</a:t>
            </a:r>
          </a:p>
        </p:txBody>
      </p:sp>
    </p:spTree>
    <p:extLst>
      <p:ext uri="{BB962C8B-B14F-4D97-AF65-F5344CB8AC3E}">
        <p14:creationId xmlns:p14="http://schemas.microsoft.com/office/powerpoint/2010/main" val="272377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2A0B3-DC4D-A943-A2D3-DBACC1F836F0}"/>
              </a:ext>
            </a:extLst>
          </p:cNvPr>
          <p:cNvSpPr txBox="1"/>
          <p:nvPr/>
        </p:nvSpPr>
        <p:spPr>
          <a:xfrm>
            <a:off x="6289813" y="2504010"/>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Natalie Lupiani</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Vice President</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nlupiani@bsgco.com</a:t>
            </a: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sp>
        <p:nvSpPr>
          <p:cNvPr id="147" name="Rectangle 146">
            <a:extLst>
              <a:ext uri="{FF2B5EF4-FFF2-40B4-BE49-F238E27FC236}">
                <a16:creationId xmlns:a16="http://schemas.microsoft.com/office/drawing/2014/main" id="{A3717546-E2C4-8E41-8F34-756AC1B30CDE}"/>
              </a:ext>
            </a:extLst>
          </p:cNvPr>
          <p:cNvSpPr/>
          <p:nvPr/>
        </p:nvSpPr>
        <p:spPr>
          <a:xfrm>
            <a:off x="368300" y="368300"/>
            <a:ext cx="11455400" cy="6108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78" name="Rectangle 77">
            <a:extLst>
              <a:ext uri="{FF2B5EF4-FFF2-40B4-BE49-F238E27FC236}">
                <a16:creationId xmlns:a16="http://schemas.microsoft.com/office/drawing/2014/main" id="{86A43C03-E947-DD48-A290-0CC8146C3861}"/>
              </a:ext>
            </a:extLst>
          </p:cNvPr>
          <p:cNvSpPr/>
          <p:nvPr/>
        </p:nvSpPr>
        <p:spPr>
          <a:xfrm>
            <a:off x="6565901" y="1872071"/>
            <a:ext cx="4876800" cy="400110"/>
          </a:xfrm>
          <a:prstGeom prst="rect">
            <a:avLst/>
          </a:prstGeom>
          <a:solidFill>
            <a:schemeClr val="bg1">
              <a:lumMod val="95000"/>
            </a:schemeClr>
          </a:solidFill>
          <a:ln>
            <a:noFill/>
          </a:ln>
          <a:effectLst>
            <a:outerShdw dist="38100" dir="8100000" algn="tr" rotWithShape="0">
              <a:srgbClr val="17C98A"/>
            </a:outerShdw>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3050E">
                    <a:lumMod val="50000"/>
                  </a:srgbClr>
                </a:solidFill>
                <a:effectLst/>
                <a:uLnTx/>
                <a:uFillTx/>
                <a:latin typeface="Franklin Gothic Medium Cond" panose="020B0606030402020204" pitchFamily="34" charset="0"/>
                <a:ea typeface="Verdana" panose="020B0604030504040204" pitchFamily="34" charset="0"/>
                <a:cs typeface="Verdana" panose="020B0604030504040204" pitchFamily="34" charset="0"/>
              </a:rPr>
              <a:t>PROJECT TEAM</a:t>
            </a:r>
          </a:p>
        </p:txBody>
      </p:sp>
      <p:cxnSp>
        <p:nvCxnSpPr>
          <p:cNvPr id="4" name="Straight Connector 3">
            <a:extLst>
              <a:ext uri="{FF2B5EF4-FFF2-40B4-BE49-F238E27FC236}">
                <a16:creationId xmlns:a16="http://schemas.microsoft.com/office/drawing/2014/main" id="{26F78DFA-E188-A547-93E9-DC5B5AB806AF}"/>
              </a:ext>
            </a:extLst>
          </p:cNvPr>
          <p:cNvCxnSpPr>
            <a:cxnSpLocks/>
          </p:cNvCxnSpPr>
          <p:nvPr/>
        </p:nvCxnSpPr>
        <p:spPr>
          <a:xfrm>
            <a:off x="1384925" y="3075177"/>
            <a:ext cx="322288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8667561-DE36-E64E-9396-A1D5774A8F93}"/>
              </a:ext>
            </a:extLst>
          </p:cNvPr>
          <p:cNvSpPr txBox="1"/>
          <p:nvPr/>
        </p:nvSpPr>
        <p:spPr>
          <a:xfrm>
            <a:off x="6445771" y="1057784"/>
            <a:ext cx="312547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Thank You</a:t>
            </a:r>
          </a:p>
        </p:txBody>
      </p:sp>
      <p:sp>
        <p:nvSpPr>
          <p:cNvPr id="89" name="TextBox 88">
            <a:extLst>
              <a:ext uri="{FF2B5EF4-FFF2-40B4-BE49-F238E27FC236}">
                <a16:creationId xmlns:a16="http://schemas.microsoft.com/office/drawing/2014/main" id="{2E6B43C6-1944-0847-BF4F-1EBD4B7562EA}"/>
              </a:ext>
            </a:extLst>
          </p:cNvPr>
          <p:cNvSpPr txBox="1"/>
          <p:nvPr/>
        </p:nvSpPr>
        <p:spPr>
          <a:xfrm>
            <a:off x="9220200" y="2504010"/>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Shannon Currie</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Vice President</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scurrie@bsgco.com</a:t>
            </a: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sp>
        <p:nvSpPr>
          <p:cNvPr id="90" name="TextBox 89">
            <a:extLst>
              <a:ext uri="{FF2B5EF4-FFF2-40B4-BE49-F238E27FC236}">
                <a16:creationId xmlns:a16="http://schemas.microsoft.com/office/drawing/2014/main" id="{D1851284-E5D7-6342-B099-C6E376C00781}"/>
              </a:ext>
            </a:extLst>
          </p:cNvPr>
          <p:cNvSpPr txBox="1"/>
          <p:nvPr/>
        </p:nvSpPr>
        <p:spPr>
          <a:xfrm>
            <a:off x="6289813" y="3597966"/>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Liz Dunne</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Of Counsel</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ldunne@bsgco.com</a:t>
            </a: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sp>
        <p:nvSpPr>
          <p:cNvPr id="91" name="TextBox 90">
            <a:extLst>
              <a:ext uri="{FF2B5EF4-FFF2-40B4-BE49-F238E27FC236}">
                <a16:creationId xmlns:a16="http://schemas.microsoft.com/office/drawing/2014/main" id="{2B69B76A-BB04-2A45-B42A-1709DB07242C}"/>
              </a:ext>
            </a:extLst>
          </p:cNvPr>
          <p:cNvSpPr txBox="1"/>
          <p:nvPr/>
        </p:nvSpPr>
        <p:spPr>
          <a:xfrm>
            <a:off x="9220200" y="3597966"/>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Mike Kulisheck </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SVP of Research</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mkulisheck@bsgco.com</a:t>
            </a: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pic>
        <p:nvPicPr>
          <p:cNvPr id="3" name="Picture 4" descr="Major Livestock Producing Countries Commit to Mitigate Methane in  Agriculture - Global Methane Hub">
            <a:extLst>
              <a:ext uri="{FF2B5EF4-FFF2-40B4-BE49-F238E27FC236}">
                <a16:creationId xmlns:a16="http://schemas.microsoft.com/office/drawing/2014/main" id="{94C4EB44-A453-436B-50D2-79783ABE74B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46427" y="1391524"/>
            <a:ext cx="2352190" cy="1344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39E94D7-99C3-409B-D738-A1496FED3553}"/>
              </a:ext>
            </a:extLst>
          </p:cNvPr>
          <p:cNvSpPr txBox="1"/>
          <p:nvPr/>
        </p:nvSpPr>
        <p:spPr>
          <a:xfrm>
            <a:off x="6289813" y="4639720"/>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Sarah Stellick Seepaulsingh</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Associate</a:t>
            </a:r>
          </a:p>
          <a:p>
            <a:pPr marL="0" marR="0" lvl="2" indent="0" algn="r" defTabSz="914400" rtl="0" eaLnBrk="1" fontAlgn="auto" latinLnBrk="0" hangingPunct="1">
              <a:lnSpc>
                <a:spcPct val="100000"/>
              </a:lnSpc>
              <a:spcBef>
                <a:spcPts val="0"/>
              </a:spcBef>
              <a:spcAft>
                <a:spcPts val="0"/>
              </a:spcAft>
              <a:buClrTx/>
              <a:buSzTx/>
              <a:buFontTx/>
              <a:buNone/>
              <a:tabLst/>
              <a:defRPr/>
            </a:pPr>
            <a:r>
              <a:rPr lang="en-US" sz="1200" dirty="0">
                <a:solidFill>
                  <a:srgbClr val="17C98A"/>
                </a:solidFill>
                <a:latin typeface="Franklin Gothic Medium Cond" panose="020B0606030402020204" pitchFamily="34" charset="0"/>
              </a:rPr>
              <a:t>ssseepaulsingh@bsgco.com</a:t>
            </a:r>
            <a:endPar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sp>
        <p:nvSpPr>
          <p:cNvPr id="6" name="TextBox 5">
            <a:extLst>
              <a:ext uri="{FF2B5EF4-FFF2-40B4-BE49-F238E27FC236}">
                <a16:creationId xmlns:a16="http://schemas.microsoft.com/office/drawing/2014/main" id="{08CF0356-3685-E08D-6825-CE032316215D}"/>
              </a:ext>
            </a:extLst>
          </p:cNvPr>
          <p:cNvSpPr txBox="1"/>
          <p:nvPr/>
        </p:nvSpPr>
        <p:spPr>
          <a:xfrm>
            <a:off x="9220200" y="4639720"/>
            <a:ext cx="2282970" cy="677108"/>
          </a:xfrm>
          <a:prstGeom prst="rect">
            <a:avLst/>
          </a:prstGeom>
          <a:noFill/>
        </p:spPr>
        <p:txBody>
          <a:bodyPr wrap="none" rtlCol="0">
            <a:noAutofit/>
          </a:bodyPr>
          <a:lstStyle/>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Franklin Gothic Heavy" panose="020B0603020102020204" pitchFamily="34" charset="0"/>
                <a:ea typeface="+mn-ea"/>
                <a:cs typeface="+mn-cs"/>
              </a:rPr>
              <a:t>Jacob Coughlin</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Senior Analyst</a:t>
            </a:r>
          </a:p>
          <a:p>
            <a:pPr marL="0" marR="0" lvl="2"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rPr>
              <a:t>jcoughlin@bsgco.com</a:t>
            </a: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a:p>
            <a:pPr marL="0" marR="0" lvl="2"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C98A"/>
              </a:solidFill>
              <a:effectLst/>
              <a:uLnTx/>
              <a:uFillTx/>
              <a:latin typeface="Franklin Gothic Medium Cond" panose="020B0606030402020204" pitchFamily="34" charset="0"/>
              <a:ea typeface="+mn-ea"/>
              <a:cs typeface="+mn-cs"/>
            </a:endParaRPr>
          </a:p>
        </p:txBody>
      </p:sp>
      <p:pic>
        <p:nvPicPr>
          <p:cNvPr id="7" name="Graphic 6">
            <a:extLst>
              <a:ext uri="{FF2B5EF4-FFF2-40B4-BE49-F238E27FC236}">
                <a16:creationId xmlns:a16="http://schemas.microsoft.com/office/drawing/2014/main" id="{C573C69A-D97E-3B84-90C5-48965F23BB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46427" y="3417063"/>
            <a:ext cx="2148840" cy="731520"/>
          </a:xfrm>
          <a:prstGeom prst="rect">
            <a:avLst/>
          </a:prstGeom>
        </p:spPr>
      </p:pic>
    </p:spTree>
    <p:extLst>
      <p:ext uri="{BB962C8B-B14F-4D97-AF65-F5344CB8AC3E}">
        <p14:creationId xmlns:p14="http://schemas.microsoft.com/office/powerpoint/2010/main" val="230515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071-A888-4F42-A5A0-4B77B55F2996}"/>
              </a:ext>
            </a:extLst>
          </p:cNvPr>
          <p:cNvSpPr>
            <a:spLocks noGrp="1"/>
          </p:cNvSpPr>
          <p:nvPr>
            <p:ph type="title"/>
          </p:nvPr>
        </p:nvSpPr>
        <p:spPr>
          <a:xfrm>
            <a:off x="0" y="12700"/>
            <a:ext cx="12192000" cy="800219"/>
          </a:xfrm>
        </p:spPr>
        <p:txBody>
          <a:bodyPr/>
          <a:lstStyle/>
          <a:p>
            <a:r>
              <a:rPr lang="en-US" dirty="0"/>
              <a:t>Methodology: Japan</a:t>
            </a:r>
          </a:p>
        </p:txBody>
      </p:sp>
      <p:sp>
        <p:nvSpPr>
          <p:cNvPr id="37" name="TextBox 36">
            <a:extLst>
              <a:ext uri="{FF2B5EF4-FFF2-40B4-BE49-F238E27FC236}">
                <a16:creationId xmlns:a16="http://schemas.microsoft.com/office/drawing/2014/main" id="{7900E3FC-2267-2A7E-E59B-CC569EBF16E5}"/>
              </a:ext>
            </a:extLst>
          </p:cNvPr>
          <p:cNvSpPr txBox="1"/>
          <p:nvPr/>
        </p:nvSpPr>
        <p:spPr>
          <a:xfrm>
            <a:off x="681297" y="858953"/>
            <a:ext cx="7396681" cy="3292568"/>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BSG conducted a 10-minute online poll in Japan from between April 12 and April 16, 2024. We collected responses from n=752 Japanese adults.</a:t>
            </a:r>
          </a:p>
          <a:p>
            <a:pPr marL="457200" marR="0" lvl="1" indent="0" algn="l" defTabSz="9144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The margin of error for the Japan wave is ±3.57%. Weights were applied to gender, race, and age to ensure the sample is reflective of Japanese adults ages 18+ who have access to the internet. </a:t>
            </a:r>
          </a:p>
          <a:p>
            <a:pPr marL="457200" marR="0" lvl="1" indent="0" algn="l" defTabSz="914400" rtl="0" eaLnBrk="1" fontAlgn="auto" latinLnBrk="0" hangingPunct="1">
              <a:lnSpc>
                <a:spcPct val="115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The survey fielded in Japan is identical to that fielded in Fall of 2023 (except for a Japan-specific policy question). However, because of the gap in time between our original wave and the Japan wave, </a:t>
            </a:r>
            <a:r>
              <a:rPr kumimoji="0" lang="en-US" sz="1400" b="1"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Japan’s data is not reflected in regional or total study averages.</a:t>
            </a:r>
          </a:p>
          <a:p>
            <a:pPr marL="457200" marR="0" lvl="1" indent="0" algn="l" defTabSz="914400" rtl="0" eaLnBrk="1" fontAlgn="auto" latinLnBrk="0" hangingPunct="1">
              <a:lnSpc>
                <a:spcPct val="115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rPr>
              <a:t>Japan’s internet penetration rate is 94%, indicating that our collected sample closely matches the makeup of Japan’s population. </a:t>
            </a:r>
            <a:endParaRPr kumimoji="0" lang="en-US" sz="1400" b="1" i="0" u="none" strike="noStrike" kern="1200" cap="none" spc="0" normalizeH="0" baseline="0" noProof="0" dirty="0">
              <a:ln>
                <a:noFill/>
              </a:ln>
              <a:solidFill>
                <a:srgbClr val="2F2F2F"/>
              </a:solidFill>
              <a:effectLst/>
              <a:uLnTx/>
              <a:uFillTx/>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3" name="Picture 2" descr="Snow-covered mountain peak">
            <a:extLst>
              <a:ext uri="{FF2B5EF4-FFF2-40B4-BE49-F238E27FC236}">
                <a16:creationId xmlns:a16="http://schemas.microsoft.com/office/drawing/2014/main" id="{B25CEAC9-AE23-5939-092C-132F9C6A8BF9}"/>
              </a:ext>
            </a:extLst>
          </p:cNvPr>
          <p:cNvPicPr>
            <a:picLocks noChangeAspect="1"/>
          </p:cNvPicPr>
          <p:nvPr/>
        </p:nvPicPr>
        <p:blipFill rotWithShape="1">
          <a:blip r:embed="rId2">
            <a:extLst>
              <a:ext uri="{28A0092B-C50C-407E-A947-70E740481C1C}">
                <a14:useLocalDpi xmlns:a14="http://schemas.microsoft.com/office/drawing/2010/main" val="0"/>
              </a:ext>
            </a:extLst>
          </a:blip>
          <a:srcRect l="9" r="66229"/>
          <a:stretch/>
        </p:blipFill>
        <p:spPr>
          <a:xfrm>
            <a:off x="9012025" y="0"/>
            <a:ext cx="3179976" cy="6254496"/>
          </a:xfrm>
          <a:prstGeom prst="rect">
            <a:avLst/>
          </a:prstGeom>
        </p:spPr>
      </p:pic>
    </p:spTree>
    <p:extLst>
      <p:ext uri="{BB962C8B-B14F-4D97-AF65-F5344CB8AC3E}">
        <p14:creationId xmlns:p14="http://schemas.microsoft.com/office/powerpoint/2010/main" val="24895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071-A888-4F42-A5A0-4B77B55F2996}"/>
              </a:ext>
            </a:extLst>
          </p:cNvPr>
          <p:cNvSpPr>
            <a:spLocks noGrp="1"/>
          </p:cNvSpPr>
          <p:nvPr>
            <p:ph type="title"/>
          </p:nvPr>
        </p:nvSpPr>
        <p:spPr/>
        <p:txBody>
          <a:bodyPr/>
          <a:lstStyle/>
          <a:p>
            <a:r>
              <a:rPr lang="en-US" dirty="0"/>
              <a:t>Methodology: 17 Country Benchmark</a:t>
            </a:r>
          </a:p>
        </p:txBody>
      </p:sp>
      <p:sp>
        <p:nvSpPr>
          <p:cNvPr id="37" name="TextBox 36">
            <a:extLst>
              <a:ext uri="{FF2B5EF4-FFF2-40B4-BE49-F238E27FC236}">
                <a16:creationId xmlns:a16="http://schemas.microsoft.com/office/drawing/2014/main" id="{7900E3FC-2267-2A7E-E59B-CC569EBF16E5}"/>
              </a:ext>
            </a:extLst>
          </p:cNvPr>
          <p:cNvSpPr txBox="1"/>
          <p:nvPr/>
        </p:nvSpPr>
        <p:spPr>
          <a:xfrm>
            <a:off x="681297" y="858953"/>
            <a:ext cx="7396681" cy="2549288"/>
          </a:xfrm>
          <a:prstGeom prst="rect">
            <a:avLst/>
          </a:prstGeom>
          <a:noFill/>
        </p:spPr>
        <p:txBody>
          <a:bodyPr wrap="square">
            <a:spAutoFit/>
          </a:bodyPr>
          <a:lstStyle/>
          <a:p>
            <a:pPr lvl="1">
              <a:lnSpc>
                <a:spcPct val="115000"/>
              </a:lnSpc>
            </a:pP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Benenson Strategy Group conducted a 10-minute online poll in 17 countries be</a:t>
            </a:r>
            <a:r>
              <a:rPr lang="en-US" sz="1400" dirty="0">
                <a:latin typeface="Franklin Gothic Medium" panose="020B0603020102020204" pitchFamily="34" charset="0"/>
                <a:ea typeface="Calibri" panose="020F0502020204030204" pitchFamily="34" charset="0"/>
                <a:cs typeface="Times New Roman" panose="02020603050405020304" pitchFamily="18" charset="0"/>
              </a:rPr>
              <a:t>tween</a:t>
            </a: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 November 14</a:t>
            </a:r>
            <a:r>
              <a:rPr lang="en-US" sz="1400" baseline="30000" dirty="0">
                <a:effectLst/>
                <a:latin typeface="Franklin Gothic Medium" panose="020B0603020102020204" pitchFamily="34" charset="0"/>
                <a:ea typeface="Calibri" panose="020F0502020204030204" pitchFamily="34" charset="0"/>
                <a:cs typeface="Times New Roman" panose="02020603050405020304" pitchFamily="18" charset="0"/>
              </a:rPr>
              <a:t>th</a:t>
            </a: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 and December 11</a:t>
            </a:r>
            <a:r>
              <a:rPr lang="en-US" sz="1400" baseline="30000" dirty="0">
                <a:effectLst/>
                <a:latin typeface="Franklin Gothic Medium" panose="020B0603020102020204" pitchFamily="34" charset="0"/>
                <a:ea typeface="Calibri" panose="020F0502020204030204" pitchFamily="34" charset="0"/>
                <a:cs typeface="Times New Roman" panose="02020603050405020304" pitchFamily="18" charset="0"/>
              </a:rPr>
              <a:t>th</a:t>
            </a: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 2023.</a:t>
            </a:r>
          </a:p>
          <a:p>
            <a:pPr lvl="1">
              <a:lnSpc>
                <a:spcPct val="115000"/>
              </a:lnSpc>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lvl="1">
              <a:lnSpc>
                <a:spcPct val="115000"/>
              </a:lnSpc>
            </a:pP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In each country, we collected no less than n=750 responses from people currently residing in the country</a:t>
            </a:r>
            <a:r>
              <a:rPr lang="en-US" sz="1400" dirty="0">
                <a:latin typeface="Franklin Gothic Medium" panose="020B0603020102020204" pitchFamily="34" charset="0"/>
                <a:ea typeface="Calibri" panose="020F0502020204030204" pitchFamily="34" charset="0"/>
                <a:cs typeface="Times New Roman" panose="02020603050405020304" pitchFamily="18" charset="0"/>
              </a:rPr>
              <a:t> who are</a:t>
            </a: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 18 years of age or older and who have internet access. The margin of error for the total sample of each country is approx. ±3.58%</a:t>
            </a:r>
            <a:r>
              <a:rPr lang="en-US" sz="1100" dirty="0">
                <a:effectLst/>
                <a:latin typeface="Franklin Gothic Medium" panose="020B0603020102020204" pitchFamily="34" charset="0"/>
                <a:ea typeface="Calibri" panose="020F0502020204030204" pitchFamily="34" charset="0"/>
                <a:cs typeface="Times New Roman" panose="02020603050405020304" pitchFamily="18" charset="0"/>
              </a:rPr>
              <a:t>*</a:t>
            </a:r>
            <a:r>
              <a:rPr lang="en-US" sz="1400" dirty="0">
                <a:effectLst/>
                <a:latin typeface="Franklin Gothic Medium" panose="020B0603020102020204" pitchFamily="34" charset="0"/>
                <a:ea typeface="Calibri" panose="020F0502020204030204" pitchFamily="34" charset="0"/>
                <a:cs typeface="Times New Roman" panose="02020603050405020304" pitchFamily="18" charset="0"/>
              </a:rPr>
              <a:t>. </a:t>
            </a:r>
            <a:r>
              <a:rPr lang="en-US" sz="1400" dirty="0">
                <a:latin typeface="Franklin Gothic Medium" panose="020B0603020102020204" pitchFamily="34" charset="0"/>
                <a:ea typeface="Calibri" panose="020F0502020204030204" pitchFamily="34" charset="0"/>
                <a:cs typeface="Times New Roman" panose="02020603050405020304" pitchFamily="18" charset="0"/>
              </a:rPr>
              <a:t>Weights were applied to age, gender, and education to ensure collected samples were representative of adults 18+ who have internet access in each country. </a:t>
            </a:r>
          </a:p>
          <a:p>
            <a:pPr lvl="1">
              <a:lnSpc>
                <a:spcPct val="115000"/>
              </a:lnSpc>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Research was conducted in the following countries: </a:t>
            </a:r>
            <a:endParaRPr lang="en-US" sz="1600"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1BA2D2-14A6-6C11-1D8B-487ACEBECEE7}"/>
              </a:ext>
            </a:extLst>
          </p:cNvPr>
          <p:cNvSpPr txBox="1"/>
          <p:nvPr/>
        </p:nvSpPr>
        <p:spPr>
          <a:xfrm>
            <a:off x="878186" y="6042603"/>
            <a:ext cx="10266630" cy="254557"/>
          </a:xfrm>
          <a:prstGeom prst="rect">
            <a:avLst/>
          </a:prstGeom>
          <a:noFill/>
        </p:spPr>
        <p:txBody>
          <a:bodyPr wrap="square">
            <a:spAutoFit/>
          </a:bodyPr>
          <a:lstStyle/>
          <a:p>
            <a:pPr lvl="1">
              <a:lnSpc>
                <a:spcPct val="115000"/>
              </a:lnSpc>
            </a:pPr>
            <a:r>
              <a:rPr lang="en-US" sz="1000" dirty="0">
                <a:effectLst/>
                <a:latin typeface="Franklin Gothic Medium" panose="020B0603020102020204" pitchFamily="34" charset="0"/>
                <a:ea typeface="Calibri" panose="020F0502020204030204" pitchFamily="34" charset="0"/>
                <a:cs typeface="Times New Roman" panose="02020603050405020304" pitchFamily="18" charset="0"/>
              </a:rPr>
              <a:t>*Margin of error varies slightly between countries due to differences in sample size.  </a:t>
            </a:r>
            <a:endParaRPr lang="en-US" sz="1000" dirty="0">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9D4CB4-4C17-B16D-74A8-A72EA5D0F449}"/>
              </a:ext>
            </a:extLst>
          </p:cNvPr>
          <p:cNvSpPr txBox="1"/>
          <p:nvPr/>
        </p:nvSpPr>
        <p:spPr>
          <a:xfrm>
            <a:off x="1047184" y="3449760"/>
            <a:ext cx="5196690" cy="2900281"/>
          </a:xfrm>
          <a:prstGeom prst="rect">
            <a:avLst/>
          </a:prstGeom>
          <a:noFill/>
        </p:spPr>
        <p:txBody>
          <a:bodyPr wrap="square" numCol="2">
            <a:spAutoFit/>
          </a:bodyPr>
          <a:lstStyle/>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Australia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Brazil</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Canada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Chile</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China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Germany</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India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Italy</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Kenya</a:t>
            </a:r>
          </a:p>
          <a:p>
            <a:pPr marL="742950" lvl="1" indent="-285750">
              <a:lnSpc>
                <a:spcPct val="115000"/>
              </a:lnSpc>
              <a:buFont typeface="Arial" panose="020B0604020202020204" pitchFamily="34" charset="0"/>
              <a:buChar char="•"/>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lvl="1">
              <a:lnSpc>
                <a:spcPct val="115000"/>
              </a:lnSpc>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Mexico</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Nigeria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Norway</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Senegal</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South Korea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Tanzania</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The United Kingdom</a:t>
            </a:r>
          </a:p>
          <a:p>
            <a:pPr marL="742950" lvl="1" indent="-285750">
              <a:lnSpc>
                <a:spcPct val="115000"/>
              </a:lnSpc>
              <a:buFont typeface="Arial" panose="020B0604020202020204" pitchFamily="34" charset="0"/>
              <a:buChar char="•"/>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The United States</a:t>
            </a:r>
          </a:p>
        </p:txBody>
      </p:sp>
      <p:pic>
        <p:nvPicPr>
          <p:cNvPr id="7" name="Picture 6" descr="Rice fields on terraced of Mu Cang Chai  YenBai  in Vietnam">
            <a:extLst>
              <a:ext uri="{FF2B5EF4-FFF2-40B4-BE49-F238E27FC236}">
                <a16:creationId xmlns:a16="http://schemas.microsoft.com/office/drawing/2014/main" id="{83EDADC9-84C9-10B6-7B10-E5D2F568FC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29700" y="1"/>
            <a:ext cx="3162300" cy="6262687"/>
          </a:xfrm>
          <a:prstGeom prst="rect">
            <a:avLst/>
          </a:prstGeom>
        </p:spPr>
      </p:pic>
    </p:spTree>
    <p:extLst>
      <p:ext uri="{BB962C8B-B14F-4D97-AF65-F5344CB8AC3E}">
        <p14:creationId xmlns:p14="http://schemas.microsoft.com/office/powerpoint/2010/main" val="197590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071-A888-4F42-A5A0-4B77B55F2996}"/>
              </a:ext>
            </a:extLst>
          </p:cNvPr>
          <p:cNvSpPr>
            <a:spLocks noGrp="1"/>
          </p:cNvSpPr>
          <p:nvPr>
            <p:ph type="title"/>
          </p:nvPr>
        </p:nvSpPr>
        <p:spPr>
          <a:xfrm>
            <a:off x="0" y="12700"/>
            <a:ext cx="12192000" cy="800219"/>
          </a:xfrm>
        </p:spPr>
        <p:txBody>
          <a:bodyPr/>
          <a:lstStyle/>
          <a:p>
            <a:r>
              <a:rPr lang="en-US" dirty="0"/>
              <a:t>How to Interpret and Use Research Findings</a:t>
            </a:r>
          </a:p>
        </p:txBody>
      </p:sp>
      <p:sp>
        <p:nvSpPr>
          <p:cNvPr id="4" name="TextBox 3">
            <a:extLst>
              <a:ext uri="{FF2B5EF4-FFF2-40B4-BE49-F238E27FC236}">
                <a16:creationId xmlns:a16="http://schemas.microsoft.com/office/drawing/2014/main" id="{35F3AA5D-897E-5CCA-6995-023B3E18F94D}"/>
              </a:ext>
            </a:extLst>
          </p:cNvPr>
          <p:cNvSpPr txBox="1"/>
          <p:nvPr/>
        </p:nvSpPr>
        <p:spPr>
          <a:xfrm>
            <a:off x="362281" y="1056684"/>
            <a:ext cx="8305150" cy="2372316"/>
          </a:xfrm>
          <a:prstGeom prst="rect">
            <a:avLst/>
          </a:prstGeom>
          <a:noFill/>
        </p:spPr>
        <p:txBody>
          <a:bodyPr wrap="square">
            <a:spAutoFit/>
          </a:bodyPr>
          <a:lstStyle/>
          <a:p>
            <a:pPr>
              <a:lnSpc>
                <a:spcPct val="115000"/>
              </a:lnSpc>
            </a:pPr>
            <a:r>
              <a:rPr lang="en-US" dirty="0">
                <a:latin typeface="Franklin Gothic Medium" panose="020B0603020102020204" pitchFamily="34" charset="0"/>
                <a:ea typeface="Calibri" panose="020F0502020204030204" pitchFamily="34" charset="0"/>
                <a:cs typeface="Times New Roman" panose="02020603050405020304" pitchFamily="18" charset="0"/>
              </a:rPr>
              <a:t>This research is representative of adults 18+ </a:t>
            </a:r>
            <a:r>
              <a:rPr lang="en-US" u="sng" dirty="0">
                <a:latin typeface="Franklin Gothic Medium" panose="020B0603020102020204" pitchFamily="34" charset="0"/>
                <a:ea typeface="Calibri" panose="020F0502020204030204" pitchFamily="34" charset="0"/>
                <a:cs typeface="Times New Roman" panose="02020603050405020304" pitchFamily="18" charset="0"/>
              </a:rPr>
              <a:t>who have access to the internet</a:t>
            </a:r>
          </a:p>
          <a:p>
            <a:pPr marL="742950" lvl="1" indent="-285750">
              <a:lnSpc>
                <a:spcPct val="115000"/>
              </a:lnSpc>
              <a:buFont typeface="Wingdings" panose="05000000000000000000" pitchFamily="2" charset="2"/>
              <a:buChar char="ü"/>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Wingdings" panose="05000000000000000000" pitchFamily="2" charset="2"/>
              <a:buChar char="ü"/>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Levels of internet access vary widely in the countries we surveyed</a:t>
            </a:r>
          </a:p>
          <a:p>
            <a:pPr lvl="1">
              <a:lnSpc>
                <a:spcPct val="115000"/>
              </a:lnSpc>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Wingdings" panose="05000000000000000000" pitchFamily="2" charset="2"/>
              <a:buChar char="ü"/>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In countries with high internet penetration, our sample is closest to an accurate representation of the general adult population</a:t>
            </a:r>
          </a:p>
          <a:p>
            <a:pPr lvl="1">
              <a:lnSpc>
                <a:spcPct val="115000"/>
              </a:lnSpc>
            </a:pPr>
            <a:endParaRPr lang="en-US" sz="1400" dirty="0">
              <a:latin typeface="Franklin Gothic Medium" panose="020B0603020102020204" pitchFamily="34" charset="0"/>
              <a:ea typeface="Calibri" panose="020F0502020204030204" pitchFamily="34" charset="0"/>
              <a:cs typeface="Times New Roman" panose="02020603050405020304" pitchFamily="18" charset="0"/>
            </a:endParaRPr>
          </a:p>
          <a:p>
            <a:pPr marL="742950" lvl="1" indent="-285750">
              <a:lnSpc>
                <a:spcPct val="115000"/>
              </a:lnSpc>
              <a:buFont typeface="Wingdings" panose="05000000000000000000" pitchFamily="2" charset="2"/>
              <a:buChar char="ü"/>
            </a:pPr>
            <a:r>
              <a:rPr lang="en-US" sz="1400" dirty="0">
                <a:latin typeface="Franklin Gothic Medium" panose="020B0603020102020204" pitchFamily="34" charset="0"/>
                <a:ea typeface="Calibri" panose="020F0502020204030204" pitchFamily="34" charset="0"/>
                <a:cs typeface="Times New Roman" panose="02020603050405020304" pitchFamily="18" charset="0"/>
              </a:rPr>
              <a:t>In countries with lower internet penetration, our sample is higher income, more educated, and more likely to live in and around cities than the general population </a:t>
            </a:r>
          </a:p>
        </p:txBody>
      </p:sp>
      <p:graphicFrame>
        <p:nvGraphicFramePr>
          <p:cNvPr id="5" name="Table 4">
            <a:extLst>
              <a:ext uri="{FF2B5EF4-FFF2-40B4-BE49-F238E27FC236}">
                <a16:creationId xmlns:a16="http://schemas.microsoft.com/office/drawing/2014/main" id="{88C50AA5-B10B-DCF3-25EA-3CEFA8AACCAF}"/>
              </a:ext>
            </a:extLst>
          </p:cNvPr>
          <p:cNvGraphicFramePr>
            <a:graphicFrameLocks noGrp="1"/>
          </p:cNvGraphicFramePr>
          <p:nvPr>
            <p:extLst>
              <p:ext uri="{D42A27DB-BD31-4B8C-83A1-F6EECF244321}">
                <p14:modId xmlns:p14="http://schemas.microsoft.com/office/powerpoint/2010/main" val="675933242"/>
              </p:ext>
            </p:extLst>
          </p:nvPr>
        </p:nvGraphicFramePr>
        <p:xfrm>
          <a:off x="2232990" y="3741419"/>
          <a:ext cx="4563731" cy="2059897"/>
        </p:xfrm>
        <a:graphic>
          <a:graphicData uri="http://schemas.openxmlformats.org/drawingml/2006/table">
            <a:tbl>
              <a:tblPr firstRow="1" bandRow="1">
                <a:tableStyleId>{5C22544A-7EE6-4342-B048-85BDC9FD1C3A}</a:tableStyleId>
              </a:tblPr>
              <a:tblGrid>
                <a:gridCol w="969505">
                  <a:extLst>
                    <a:ext uri="{9D8B030D-6E8A-4147-A177-3AD203B41FA5}">
                      <a16:colId xmlns:a16="http://schemas.microsoft.com/office/drawing/2014/main" val="3861656772"/>
                    </a:ext>
                  </a:extLst>
                </a:gridCol>
                <a:gridCol w="506041">
                  <a:extLst>
                    <a:ext uri="{9D8B030D-6E8A-4147-A177-3AD203B41FA5}">
                      <a16:colId xmlns:a16="http://schemas.microsoft.com/office/drawing/2014/main" val="2842432619"/>
                    </a:ext>
                  </a:extLst>
                </a:gridCol>
                <a:gridCol w="815765">
                  <a:extLst>
                    <a:ext uri="{9D8B030D-6E8A-4147-A177-3AD203B41FA5}">
                      <a16:colId xmlns:a16="http://schemas.microsoft.com/office/drawing/2014/main" val="2817707682"/>
                    </a:ext>
                  </a:extLst>
                </a:gridCol>
                <a:gridCol w="552827">
                  <a:extLst>
                    <a:ext uri="{9D8B030D-6E8A-4147-A177-3AD203B41FA5}">
                      <a16:colId xmlns:a16="http://schemas.microsoft.com/office/drawing/2014/main" val="3287231387"/>
                    </a:ext>
                  </a:extLst>
                </a:gridCol>
                <a:gridCol w="1248812">
                  <a:extLst>
                    <a:ext uri="{9D8B030D-6E8A-4147-A177-3AD203B41FA5}">
                      <a16:colId xmlns:a16="http://schemas.microsoft.com/office/drawing/2014/main" val="3832363898"/>
                    </a:ext>
                  </a:extLst>
                </a:gridCol>
                <a:gridCol w="470781">
                  <a:extLst>
                    <a:ext uri="{9D8B030D-6E8A-4147-A177-3AD203B41FA5}">
                      <a16:colId xmlns:a16="http://schemas.microsoft.com/office/drawing/2014/main" val="2121637718"/>
                    </a:ext>
                  </a:extLst>
                </a:gridCol>
              </a:tblGrid>
              <a:tr h="294271">
                <a:tc gridSpan="6">
                  <a:txBody>
                    <a:bodyPr/>
                    <a:lstStyle/>
                    <a:p>
                      <a:pPr algn="ctr"/>
                      <a:r>
                        <a:rPr lang="en-US" sz="1000" dirty="0">
                          <a:solidFill>
                            <a:schemeClr val="tx1"/>
                          </a:solidFill>
                          <a:latin typeface="+mj-lt"/>
                        </a:rPr>
                        <a:t>Internet Penetration by Country (2020)*</a:t>
                      </a:r>
                    </a:p>
                  </a:txBody>
                  <a:tcPr>
                    <a:lnB w="12700" cap="flat" cmpd="sng" algn="ctr">
                      <a:noFill/>
                      <a:prstDash val="solid"/>
                      <a:round/>
                      <a:headEnd type="none" w="med" len="med"/>
                      <a:tailEnd type="none" w="med" len="med"/>
                    </a:lnB>
                    <a:noFill/>
                  </a:tcPr>
                </a:tc>
                <a:tc hMerge="1">
                  <a:txBody>
                    <a:bodyPr/>
                    <a:lstStyle/>
                    <a:p>
                      <a:endParaRPr lang="en-US" sz="1000" dirty="0"/>
                    </a:p>
                  </a:txBody>
                  <a:tcPr/>
                </a:tc>
                <a:tc hMerge="1">
                  <a:txBody>
                    <a:bodyPr/>
                    <a:lstStyle/>
                    <a:p>
                      <a:endParaRPr lang="en-US" sz="1000" dirty="0"/>
                    </a:p>
                  </a:txBody>
                  <a:tcPr/>
                </a:tc>
                <a:tc hMerge="1">
                  <a:txBody>
                    <a:bodyPr/>
                    <a:lstStyle/>
                    <a:p>
                      <a:endParaRPr lang="en-US" sz="1000"/>
                    </a:p>
                  </a:txBody>
                  <a:tcPr/>
                </a:tc>
                <a:tc hMerge="1">
                  <a:txBody>
                    <a:bodyPr/>
                    <a:lstStyle/>
                    <a:p>
                      <a:endParaRPr lang="en-US" sz="1000" dirty="0"/>
                    </a:p>
                  </a:txBody>
                  <a:tcPr/>
                </a:tc>
                <a:tc hMerge="1">
                  <a:txBody>
                    <a:bodyPr/>
                    <a:lstStyle/>
                    <a:p>
                      <a:endParaRPr lang="en-US" sz="1000" dirty="0"/>
                    </a:p>
                  </a:txBody>
                  <a:tcPr/>
                </a:tc>
                <a:extLst>
                  <a:ext uri="{0D108BD9-81ED-4DB2-BD59-A6C34878D82A}">
                    <a16:rowId xmlns:a16="http://schemas.microsoft.com/office/drawing/2014/main" val="203356952"/>
                  </a:ext>
                </a:extLst>
              </a:tr>
              <a:tr h="294271">
                <a:tc>
                  <a:txBody>
                    <a:bodyPr/>
                    <a:lstStyle/>
                    <a:p>
                      <a:pPr algn="l" rtl="0" fontAlgn="ctr"/>
                      <a:r>
                        <a:rPr lang="en-US" sz="1000" b="0" i="0" u="none" strike="noStrike" dirty="0">
                          <a:solidFill>
                            <a:srgbClr val="2F2F2F"/>
                          </a:solidFill>
                          <a:effectLst/>
                          <a:latin typeface="+mj-lt"/>
                        </a:rPr>
                        <a:t>Australia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98%</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United States</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92%</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Mexico</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75%</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6593387"/>
                  </a:ext>
                </a:extLst>
              </a:tr>
              <a:tr h="294271">
                <a:tc>
                  <a:txBody>
                    <a:bodyPr/>
                    <a:lstStyle/>
                    <a:p>
                      <a:pPr algn="l" rtl="0" fontAlgn="ctr"/>
                      <a:r>
                        <a:rPr lang="en-US" sz="1000" b="0" i="0" u="none" strike="noStrike">
                          <a:solidFill>
                            <a:srgbClr val="2F2F2F"/>
                          </a:solidFill>
                          <a:effectLst/>
                          <a:latin typeface="+mj-lt"/>
                        </a:rPr>
                        <a:t>United Kingdom</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F2F2F"/>
                          </a:solidFill>
                          <a:effectLst/>
                          <a:latin typeface="+mj-lt"/>
                        </a:rPr>
                        <a:t>97%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Canada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89%</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Nigeria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64%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18077"/>
                  </a:ext>
                </a:extLst>
              </a:tr>
              <a:tr h="294271">
                <a:tc>
                  <a:txBody>
                    <a:bodyPr/>
                    <a:lstStyle/>
                    <a:p>
                      <a:pPr algn="l" rtl="0" fontAlgn="ctr"/>
                      <a:r>
                        <a:rPr lang="en-US" sz="1000" b="0" i="0" u="none" strike="noStrike">
                          <a:solidFill>
                            <a:srgbClr val="2F2F2F"/>
                          </a:solidFill>
                          <a:effectLst/>
                          <a:latin typeface="+mj-lt"/>
                        </a:rPr>
                        <a:t>South Korea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F2F2F"/>
                          </a:solidFill>
                          <a:effectLst/>
                          <a:latin typeface="+mj-lt"/>
                        </a:rPr>
                        <a:t>95%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Italy</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85%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India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63%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9534271"/>
                  </a:ext>
                </a:extLst>
              </a:tr>
              <a:tr h="294271">
                <a:tc>
                  <a:txBody>
                    <a:bodyPr/>
                    <a:lstStyle/>
                    <a:p>
                      <a:pPr algn="l" rtl="0" fontAlgn="ctr"/>
                      <a:r>
                        <a:rPr lang="en-US" sz="1000" b="0" i="0" u="none" strike="noStrike" dirty="0">
                          <a:solidFill>
                            <a:srgbClr val="2F2F2F"/>
                          </a:solidFill>
                          <a:effectLst/>
                          <a:latin typeface="+mj-lt"/>
                        </a:rPr>
                        <a:t>Norway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a:solidFill>
                            <a:srgbClr val="2F2F2F"/>
                          </a:solidFill>
                          <a:effectLst/>
                          <a:latin typeface="+mj-lt"/>
                        </a:rPr>
                        <a:t>95%</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Brazil</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77%</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Kenya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40%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5651083"/>
                  </a:ext>
                </a:extLst>
              </a:tr>
              <a:tr h="294271">
                <a:tc>
                  <a:txBody>
                    <a:bodyPr/>
                    <a:lstStyle/>
                    <a:p>
                      <a:pPr algn="l" rtl="0" fontAlgn="ctr"/>
                      <a:r>
                        <a:rPr lang="en-US" sz="1000" b="0" i="0" u="none" strike="noStrike" dirty="0">
                          <a:solidFill>
                            <a:srgbClr val="2F2F2F"/>
                          </a:solidFill>
                          <a:effectLst/>
                          <a:latin typeface="+mj-lt"/>
                        </a:rPr>
                        <a:t>Japan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94%</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Chile</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76%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Tanzania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52%</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67681"/>
                  </a:ext>
                </a:extLst>
              </a:tr>
              <a:tr h="294271">
                <a:tc>
                  <a:txBody>
                    <a:bodyPr/>
                    <a:lstStyle/>
                    <a:p>
                      <a:pPr algn="l" rtl="0" fontAlgn="ctr"/>
                      <a:r>
                        <a:rPr lang="en-US" sz="1000" b="0" i="0" u="none" strike="noStrike" dirty="0">
                          <a:solidFill>
                            <a:srgbClr val="2F2F2F"/>
                          </a:solidFill>
                          <a:effectLst/>
                          <a:latin typeface="+mj-lt"/>
                        </a:rPr>
                        <a:t>Germany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93%</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China</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76%</a:t>
                      </a:r>
                    </a:p>
                  </a:txBody>
                  <a:tcPr marL="7620" marR="7620" marT="762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2F2F2F"/>
                          </a:solidFill>
                          <a:effectLst/>
                          <a:latin typeface="+mj-lt"/>
                        </a:rPr>
                        <a:t>    Senegal</a:t>
                      </a: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0" i="0" u="none" strike="noStrike" dirty="0">
                          <a:solidFill>
                            <a:srgbClr val="2F2F2F"/>
                          </a:solidFill>
                          <a:effectLst/>
                          <a:latin typeface="+mj-lt"/>
                        </a:rPr>
                        <a:t>28%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538794"/>
                  </a:ext>
                </a:extLst>
              </a:tr>
            </a:tbl>
          </a:graphicData>
        </a:graphic>
      </p:graphicFrame>
      <p:pic>
        <p:nvPicPr>
          <p:cNvPr id="6" name="Picture 5" descr="View of city at night">
            <a:extLst>
              <a:ext uri="{FF2B5EF4-FFF2-40B4-BE49-F238E27FC236}">
                <a16:creationId xmlns:a16="http://schemas.microsoft.com/office/drawing/2014/main" id="{F4BDCF04-54CE-87B5-38F5-B728FAD860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29711" y="0"/>
            <a:ext cx="3162289" cy="6257925"/>
          </a:xfrm>
          <a:prstGeom prst="rect">
            <a:avLst/>
          </a:prstGeom>
        </p:spPr>
      </p:pic>
      <p:sp>
        <p:nvSpPr>
          <p:cNvPr id="7" name="Text Placeholder 3">
            <a:extLst>
              <a:ext uri="{FF2B5EF4-FFF2-40B4-BE49-F238E27FC236}">
                <a16:creationId xmlns:a16="http://schemas.microsoft.com/office/drawing/2014/main" id="{3D97534D-E6B3-E5AB-7C48-96791972953A}"/>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srgbClr val="BFBFBF"/>
                </a:solidFill>
                <a:latin typeface="Franklin Gothic Book" panose="020B0503020102020204"/>
              </a:rPr>
              <a:t>*Internet penetration data</a:t>
            </a: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 sourced from Statista and Internet World Stats </a:t>
            </a:r>
          </a:p>
        </p:txBody>
      </p:sp>
    </p:spTree>
    <p:extLst>
      <p:ext uri="{BB962C8B-B14F-4D97-AF65-F5344CB8AC3E}">
        <p14:creationId xmlns:p14="http://schemas.microsoft.com/office/powerpoint/2010/main" val="404581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1765-BFBE-8CDD-8328-4DA689462107}"/>
              </a:ext>
            </a:extLst>
          </p:cNvPr>
          <p:cNvSpPr>
            <a:spLocks noGrp="1"/>
          </p:cNvSpPr>
          <p:nvPr>
            <p:ph type="title"/>
          </p:nvPr>
        </p:nvSpPr>
        <p:spPr>
          <a:xfrm>
            <a:off x="1949513" y="2905780"/>
            <a:ext cx="8292974" cy="1046440"/>
          </a:xfrm>
          <a:ln>
            <a:solidFill>
              <a:schemeClr val="bg1"/>
            </a:solidFill>
          </a:ln>
        </p:spPr>
        <p:txBody>
          <a:bodyPr/>
          <a:lstStyle/>
          <a:p>
            <a:r>
              <a:rPr lang="en-US" dirty="0">
                <a:solidFill>
                  <a:schemeClr val="bg1"/>
                </a:solidFill>
              </a:rPr>
              <a:t>Research Results</a:t>
            </a:r>
          </a:p>
        </p:txBody>
      </p:sp>
    </p:spTree>
    <p:extLst>
      <p:ext uri="{BB962C8B-B14F-4D97-AF65-F5344CB8AC3E}">
        <p14:creationId xmlns:p14="http://schemas.microsoft.com/office/powerpoint/2010/main" val="276300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BD27052-EC95-BF96-F69A-9C0C37CE5B99}"/>
              </a:ext>
            </a:extLst>
          </p:cNvPr>
          <p:cNvSpPr/>
          <p:nvPr/>
        </p:nvSpPr>
        <p:spPr>
          <a:xfrm>
            <a:off x="2183712" y="3772815"/>
            <a:ext cx="1354542" cy="529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73E8"/>
                </a:solidFill>
                <a:effectLst/>
                <a:uLnTx/>
                <a:uFillTx/>
                <a:latin typeface="Franklin Gothic Book" panose="020B0503020102020204"/>
                <a:ea typeface="+mn-ea"/>
                <a:cs typeface="+mn-cs"/>
              </a:rPr>
              <a:t>South Korea is highest</a:t>
            </a:r>
          </a:p>
        </p:txBody>
      </p:sp>
      <p:sp>
        <p:nvSpPr>
          <p:cNvPr id="2" name="Title 1">
            <a:extLst>
              <a:ext uri="{FF2B5EF4-FFF2-40B4-BE49-F238E27FC236}">
                <a16:creationId xmlns:a16="http://schemas.microsoft.com/office/drawing/2014/main" id="{D3C08F2D-F3DF-3588-B260-9AB3B672C121}"/>
              </a:ext>
            </a:extLst>
          </p:cNvPr>
          <p:cNvSpPr>
            <a:spLocks noGrp="1"/>
          </p:cNvSpPr>
          <p:nvPr>
            <p:ph type="title"/>
          </p:nvPr>
        </p:nvSpPr>
        <p:spPr>
          <a:xfrm>
            <a:off x="0" y="12700"/>
            <a:ext cx="12192000" cy="1138773"/>
          </a:xfrm>
        </p:spPr>
        <p:txBody>
          <a:bodyPr/>
          <a:lstStyle/>
          <a:p>
            <a:r>
              <a:rPr lang="en-US" dirty="0"/>
              <a:t>In the 18 countries that we conducted research in, most believe climate change is caused by humans, and feel its impact – but the intensity of this impact varies</a:t>
            </a:r>
          </a:p>
        </p:txBody>
      </p:sp>
      <p:pic>
        <p:nvPicPr>
          <p:cNvPr id="20" name="Graphic 19" descr="Thermometer with solid fill">
            <a:extLst>
              <a:ext uri="{FF2B5EF4-FFF2-40B4-BE49-F238E27FC236}">
                <a16:creationId xmlns:a16="http://schemas.microsoft.com/office/drawing/2014/main" id="{FEF2E7E2-65DC-C155-7551-B839825FBFB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96952" y="1509903"/>
            <a:ext cx="1097280" cy="1097280"/>
          </a:xfrm>
          <a:prstGeom prst="rect">
            <a:avLst/>
          </a:prstGeom>
        </p:spPr>
      </p:pic>
      <p:sp>
        <p:nvSpPr>
          <p:cNvPr id="25" name="Rectangle 24">
            <a:extLst>
              <a:ext uri="{FF2B5EF4-FFF2-40B4-BE49-F238E27FC236}">
                <a16:creationId xmlns:a16="http://schemas.microsoft.com/office/drawing/2014/main" id="{99617819-5769-6875-071D-AC056678C203}"/>
              </a:ext>
            </a:extLst>
          </p:cNvPr>
          <p:cNvSpPr/>
          <p:nvPr/>
        </p:nvSpPr>
        <p:spPr>
          <a:xfrm>
            <a:off x="1894232" y="1522287"/>
            <a:ext cx="3151710" cy="1072512"/>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In all 1</a:t>
            </a:r>
            <a:r>
              <a:rPr lang="en-US" sz="1600" dirty="0">
                <a:solidFill>
                  <a:srgbClr val="2F2F2F"/>
                </a:solidFill>
                <a:latin typeface="Franklin Gothic Book" panose="020B0503020102020204"/>
              </a:rPr>
              <a:t>8</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countries, </a:t>
            </a:r>
            <a:r>
              <a:rPr kumimoji="0" lang="en-US" sz="1600" b="1" i="0" u="none" strike="noStrike" kern="1200" cap="none" spc="0" normalizeH="0" baseline="0" noProof="0" dirty="0">
                <a:ln>
                  <a:noFill/>
                </a:ln>
                <a:solidFill>
                  <a:srgbClr val="2F2F2F"/>
                </a:solidFill>
                <a:effectLst/>
                <a:uLnTx/>
                <a:uFillTx/>
                <a:latin typeface="Franklin Gothic Book" panose="020B0503020102020204"/>
                <a:ea typeface="+mn-ea"/>
                <a:cs typeface="+mn-cs"/>
              </a:rPr>
              <a:t>a majority believe </a:t>
            </a:r>
            <a:r>
              <a:rPr kumimoji="0" lang="en-US" sz="1600" b="1" i="0" u="none" strike="noStrike" kern="1200" cap="none" spc="0" normalizeH="0" baseline="0" noProof="0" dirty="0">
                <a:ln>
                  <a:noFill/>
                </a:ln>
                <a:solidFill>
                  <a:srgbClr val="1A73E8"/>
                </a:solidFill>
                <a:effectLst/>
                <a:uLnTx/>
                <a:uFillTx/>
                <a:latin typeface="Franklin Gothic Book" panose="020B0503020102020204"/>
                <a:ea typeface="+mn-ea"/>
                <a:cs typeface="+mn-cs"/>
              </a:rPr>
              <a:t>the climate is changing as a result of human activity</a:t>
            </a:r>
          </a:p>
        </p:txBody>
      </p:sp>
      <p:pic>
        <p:nvPicPr>
          <p:cNvPr id="26" name="Picture 25">
            <a:extLst>
              <a:ext uri="{FF2B5EF4-FFF2-40B4-BE49-F238E27FC236}">
                <a16:creationId xmlns:a16="http://schemas.microsoft.com/office/drawing/2014/main" id="{104D3F8D-FE1B-C916-D28A-C849EC9CB6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3613000" y="3234733"/>
            <a:ext cx="1492039" cy="9946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DD5CF4CE-3C4A-E782-6E23-EA7F56BA757F}"/>
              </a:ext>
            </a:extLst>
          </p:cNvPr>
          <p:cNvSpPr/>
          <p:nvPr/>
        </p:nvSpPr>
        <p:spPr>
          <a:xfrm>
            <a:off x="375105" y="2582073"/>
            <a:ext cx="5858832" cy="587567"/>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However, the </a:t>
            </a:r>
            <a:r>
              <a:rPr kumimoji="0" lang="en-US" sz="1600" b="1" i="0" u="none" strike="noStrike" kern="1200" cap="none" spc="0" normalizeH="0" baseline="0" noProof="0" dirty="0">
                <a:ln>
                  <a:noFill/>
                </a:ln>
                <a:solidFill>
                  <a:srgbClr val="1A73E8"/>
                </a:solidFill>
                <a:effectLst/>
                <a:uLnTx/>
                <a:uFillTx/>
                <a:latin typeface="Franklin Gothic Book" panose="020B0503020102020204"/>
                <a:ea typeface="+mn-ea"/>
                <a:cs typeface="+mn-cs"/>
              </a:rPr>
              <a:t>level of belief varies significantly between countries</a:t>
            </a:r>
            <a:r>
              <a:rPr kumimoji="0" lang="en-US" sz="1600" b="1" i="0" u="none" strike="noStrike" kern="1200" cap="none" spc="0" normalizeH="0" baseline="0" noProof="0" dirty="0">
                <a:ln>
                  <a:noFill/>
                </a:ln>
                <a:solidFill>
                  <a:srgbClr val="2F2F2F"/>
                </a:solidFill>
                <a:effectLst/>
                <a:uLnTx/>
                <a:uFillTx/>
                <a:latin typeface="Franklin Gothic Book" panose="020B0503020102020204"/>
                <a:ea typeface="+mn-ea"/>
                <a:cs typeface="+mn-cs"/>
              </a:rPr>
              <a:t>:</a:t>
            </a:r>
            <a:endPar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34" name="Rectangle 33">
            <a:extLst>
              <a:ext uri="{FF2B5EF4-FFF2-40B4-BE49-F238E27FC236}">
                <a16:creationId xmlns:a16="http://schemas.microsoft.com/office/drawing/2014/main" id="{AED4FD87-1750-9C89-A1EE-3B786140656B}"/>
              </a:ext>
            </a:extLst>
          </p:cNvPr>
          <p:cNvSpPr/>
          <p:nvPr/>
        </p:nvSpPr>
        <p:spPr>
          <a:xfrm>
            <a:off x="989829" y="4757705"/>
            <a:ext cx="4756938" cy="99651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73E8"/>
                </a:solidFill>
                <a:effectLst/>
                <a:uLnTx/>
                <a:uFillTx/>
                <a:latin typeface="Franklin Gothic Book" panose="020B0503020102020204"/>
                <a:ea typeface="+mn-ea"/>
                <a:cs typeface="+mn-cs"/>
              </a:rPr>
              <a:t>Very few people believe the climate is not changing</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but a sizeable minority think climate change is not the result of human activity</a:t>
            </a:r>
          </a:p>
        </p:txBody>
      </p:sp>
      <p:sp>
        <p:nvSpPr>
          <p:cNvPr id="39" name="Rectangle 38">
            <a:extLst>
              <a:ext uri="{FF2B5EF4-FFF2-40B4-BE49-F238E27FC236}">
                <a16:creationId xmlns:a16="http://schemas.microsoft.com/office/drawing/2014/main" id="{D8EB48EA-87D2-C7CC-B8EB-DFCBCEA9C270}"/>
              </a:ext>
            </a:extLst>
          </p:cNvPr>
          <p:cNvSpPr/>
          <p:nvPr/>
        </p:nvSpPr>
        <p:spPr>
          <a:xfrm>
            <a:off x="7662456" y="1596538"/>
            <a:ext cx="1872811" cy="1128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Franklin Gothic Book" panose="020B0503020102020204"/>
                <a:ea typeface="+mn-ea"/>
                <a:cs typeface="+mn-cs"/>
              </a:rPr>
              <a:t>87%</a:t>
            </a:r>
          </a:p>
        </p:txBody>
      </p:sp>
      <p:graphicFrame>
        <p:nvGraphicFramePr>
          <p:cNvPr id="38" name="Chart 37">
            <a:extLst>
              <a:ext uri="{FF2B5EF4-FFF2-40B4-BE49-F238E27FC236}">
                <a16:creationId xmlns:a16="http://schemas.microsoft.com/office/drawing/2014/main" id="{54D891D6-BFF5-88B8-458C-DF624C235058}"/>
              </a:ext>
            </a:extLst>
          </p:cNvPr>
          <p:cNvGraphicFramePr/>
          <p:nvPr>
            <p:extLst>
              <p:ext uri="{D42A27DB-BD31-4B8C-83A1-F6EECF244321}">
                <p14:modId xmlns:p14="http://schemas.microsoft.com/office/powerpoint/2010/main" val="4077878314"/>
              </p:ext>
            </p:extLst>
          </p:nvPr>
        </p:nvGraphicFramePr>
        <p:xfrm>
          <a:off x="6986142" y="1117040"/>
          <a:ext cx="3130566" cy="2087044"/>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65D08407-20B6-E6BF-3B5C-D2E2D0BDA1AD}"/>
              </a:ext>
            </a:extLst>
          </p:cNvPr>
          <p:cNvSpPr/>
          <p:nvPr/>
        </p:nvSpPr>
        <p:spPr>
          <a:xfrm>
            <a:off x="9472568" y="1523679"/>
            <a:ext cx="2043157" cy="1367470"/>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agree climate change has </a:t>
            </a:r>
            <a:r>
              <a:rPr kumimoji="0" lang="en-US" sz="1600" b="1" i="1" u="none" strike="noStrike" kern="1200" cap="none" spc="0" normalizeH="0" baseline="0" noProof="0" dirty="0">
                <a:ln>
                  <a:noFill/>
                </a:ln>
                <a:solidFill>
                  <a:srgbClr val="002060"/>
                </a:solidFill>
                <a:effectLst/>
                <a:uLnTx/>
                <a:uFillTx/>
                <a:latin typeface="Franklin Gothic Book" panose="020B0503020102020204"/>
                <a:ea typeface="+mn-ea"/>
                <a:cs typeface="+mn-cs"/>
              </a:rPr>
              <a:t>at least some impact</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on their life</a:t>
            </a:r>
          </a:p>
        </p:txBody>
      </p:sp>
      <p:sp>
        <p:nvSpPr>
          <p:cNvPr id="7" name="Rectangle 6">
            <a:extLst>
              <a:ext uri="{FF2B5EF4-FFF2-40B4-BE49-F238E27FC236}">
                <a16:creationId xmlns:a16="http://schemas.microsoft.com/office/drawing/2014/main" id="{3EECEA09-2A55-E77E-3E32-C3D60F710CA9}"/>
              </a:ext>
            </a:extLst>
          </p:cNvPr>
          <p:cNvSpPr/>
          <p:nvPr/>
        </p:nvSpPr>
        <p:spPr>
          <a:xfrm>
            <a:off x="6583113" y="3332020"/>
            <a:ext cx="2747904" cy="129283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In</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developing nations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and the</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global south,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the impact is generally perceived as</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strong or extreme</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t>
            </a:r>
          </a:p>
        </p:txBody>
      </p:sp>
      <p:sp>
        <p:nvSpPr>
          <p:cNvPr id="11" name="Rectangle 10">
            <a:extLst>
              <a:ext uri="{FF2B5EF4-FFF2-40B4-BE49-F238E27FC236}">
                <a16:creationId xmlns:a16="http://schemas.microsoft.com/office/drawing/2014/main" id="{1411F5FD-1109-4532-E2D2-843389A5A910}"/>
              </a:ext>
            </a:extLst>
          </p:cNvPr>
          <p:cNvSpPr/>
          <p:nvPr/>
        </p:nvSpPr>
        <p:spPr>
          <a:xfrm>
            <a:off x="8310590" y="4611206"/>
            <a:ext cx="2891581" cy="1481718"/>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…while in </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wealthier countries</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 respondents tended to be </a:t>
            </a:r>
            <a:r>
              <a:rPr kumimoji="0" lang="en-US" sz="1600" b="1" i="0" u="none" strike="noStrike" kern="1200" cap="none" spc="0" normalizeH="0" baseline="0" noProof="0" dirty="0">
                <a:ln>
                  <a:noFill/>
                </a:ln>
                <a:solidFill>
                  <a:srgbClr val="002060"/>
                </a:solidFill>
                <a:effectLst/>
                <a:uLnTx/>
                <a:uFillTx/>
                <a:latin typeface="Franklin Gothic Book" panose="020B0503020102020204"/>
                <a:ea typeface="+mn-ea"/>
                <a:cs typeface="+mn-cs"/>
              </a:rPr>
              <a:t>less personally concerned</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about the impacts</a:t>
            </a:r>
            <a:r>
              <a:rPr kumimoji="0" lang="en-US" sz="1600" b="1" i="0" u="none" strike="noStrike" kern="1200" cap="none" spc="0" normalizeH="0" baseline="0" noProof="0" dirty="0">
                <a:ln>
                  <a:noFill/>
                </a:ln>
                <a:solidFill>
                  <a:srgbClr val="00B050"/>
                </a:solidFill>
                <a:effectLst/>
                <a:uLnTx/>
                <a:uFillTx/>
                <a:latin typeface="Franklin Gothic Book" panose="020B0503020102020204"/>
                <a:ea typeface="+mn-ea"/>
                <a:cs typeface="+mn-cs"/>
              </a:rPr>
              <a:t> </a:t>
            </a:r>
            <a:r>
              <a:rPr kumimoji="0" lang="en-US" sz="1600" b="0" i="0" u="none" strike="noStrike" kern="1200" cap="none" spc="0" normalizeH="0" baseline="0" noProof="0" dirty="0">
                <a:ln>
                  <a:noFill/>
                </a:ln>
                <a:solidFill>
                  <a:srgbClr val="2F2F2F"/>
                </a:solidFill>
                <a:effectLst/>
                <a:uLnTx/>
                <a:uFillTx/>
                <a:latin typeface="Franklin Gothic Book" panose="020B0503020102020204"/>
                <a:ea typeface="+mn-ea"/>
                <a:cs typeface="+mn-cs"/>
              </a:rPr>
              <a:t>of climate change</a:t>
            </a:r>
          </a:p>
        </p:txBody>
      </p:sp>
      <p:pic>
        <p:nvPicPr>
          <p:cNvPr id="12" name="Graphic 11" descr="Earth Globe - Asia with solid fill">
            <a:extLst>
              <a:ext uri="{FF2B5EF4-FFF2-40B4-BE49-F238E27FC236}">
                <a16:creationId xmlns:a16="http://schemas.microsoft.com/office/drawing/2014/main" id="{1C195107-A1ED-E299-7891-B939E7DBA82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336096" y="3411521"/>
            <a:ext cx="1188720" cy="1188720"/>
          </a:xfrm>
          <a:prstGeom prst="rect">
            <a:avLst/>
          </a:prstGeom>
        </p:spPr>
      </p:pic>
      <p:pic>
        <p:nvPicPr>
          <p:cNvPr id="13" name="Graphic 12" descr="Earth globe: Americas with solid fill">
            <a:extLst>
              <a:ext uri="{FF2B5EF4-FFF2-40B4-BE49-F238E27FC236}">
                <a16:creationId xmlns:a16="http://schemas.microsoft.com/office/drawing/2014/main" id="{0CB4991B-5F24-B166-8282-D88CEB2388CF}"/>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164326" y="4757705"/>
            <a:ext cx="1188720" cy="1188720"/>
          </a:xfrm>
          <a:prstGeom prst="rect">
            <a:avLst/>
          </a:prstGeom>
        </p:spPr>
      </p:pic>
      <p:pic>
        <p:nvPicPr>
          <p:cNvPr id="4" name="Picture 3" descr="A flag with a red blue and black circle&#10;&#10;Description automatically generated">
            <a:extLst>
              <a:ext uri="{FF2B5EF4-FFF2-40B4-BE49-F238E27FC236}">
                <a16:creationId xmlns:a16="http://schemas.microsoft.com/office/drawing/2014/main" id="{7330F255-7574-6386-76EF-5501E0F1556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8062" y="3262012"/>
            <a:ext cx="1492039" cy="994693"/>
          </a:xfrm>
          <a:prstGeom prst="rect">
            <a:avLst/>
          </a:prstGeom>
          <a:ln>
            <a:solidFill>
              <a:schemeClr val="tx1"/>
            </a:solidFill>
          </a:ln>
        </p:spPr>
      </p:pic>
      <p:sp>
        <p:nvSpPr>
          <p:cNvPr id="6" name="TextBox 5">
            <a:extLst>
              <a:ext uri="{FF2B5EF4-FFF2-40B4-BE49-F238E27FC236}">
                <a16:creationId xmlns:a16="http://schemas.microsoft.com/office/drawing/2014/main" id="{0C1112F5-DF86-6B9A-343E-270F87110A55}"/>
              </a:ext>
            </a:extLst>
          </p:cNvPr>
          <p:cNvSpPr txBox="1"/>
          <p:nvPr/>
        </p:nvSpPr>
        <p:spPr>
          <a:xfrm>
            <a:off x="2170456" y="3205279"/>
            <a:ext cx="1195477"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73E8"/>
                </a:solidFill>
                <a:effectLst/>
                <a:uLnTx/>
                <a:uFillTx/>
                <a:latin typeface="Franklin Gothic Book" panose="020B0503020102020204"/>
                <a:ea typeface="+mn-ea"/>
                <a:cs typeface="+mn-cs"/>
              </a:rPr>
              <a:t>91%</a:t>
            </a:r>
            <a:endParaRPr kumimoji="0" lang="en-US" sz="4000" b="0"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8" name="Rectangle 7">
            <a:extLst>
              <a:ext uri="{FF2B5EF4-FFF2-40B4-BE49-F238E27FC236}">
                <a16:creationId xmlns:a16="http://schemas.microsoft.com/office/drawing/2014/main" id="{57E6D5C9-0295-1A10-7A69-4AD636B1E35F}"/>
              </a:ext>
            </a:extLst>
          </p:cNvPr>
          <p:cNvSpPr/>
          <p:nvPr/>
        </p:nvSpPr>
        <p:spPr>
          <a:xfrm>
            <a:off x="5118761" y="3772815"/>
            <a:ext cx="1354542" cy="529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73E8"/>
                </a:solidFill>
                <a:effectLst/>
                <a:uLnTx/>
                <a:uFillTx/>
                <a:latin typeface="Franklin Gothic Book" panose="020B0503020102020204"/>
                <a:ea typeface="+mn-ea"/>
                <a:cs typeface="+mn-cs"/>
              </a:rPr>
              <a:t>Nigeria is lowest</a:t>
            </a:r>
          </a:p>
        </p:txBody>
      </p:sp>
      <p:sp>
        <p:nvSpPr>
          <p:cNvPr id="9" name="TextBox 8">
            <a:extLst>
              <a:ext uri="{FF2B5EF4-FFF2-40B4-BE49-F238E27FC236}">
                <a16:creationId xmlns:a16="http://schemas.microsoft.com/office/drawing/2014/main" id="{278A1D83-F952-179E-03B2-9D0FABE08B1F}"/>
              </a:ext>
            </a:extLst>
          </p:cNvPr>
          <p:cNvSpPr txBox="1"/>
          <p:nvPr/>
        </p:nvSpPr>
        <p:spPr>
          <a:xfrm>
            <a:off x="5118761" y="3205279"/>
            <a:ext cx="119547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A73E8"/>
                </a:solidFill>
                <a:effectLst/>
                <a:uLnTx/>
                <a:uFillTx/>
                <a:latin typeface="Franklin Gothic Book" panose="020B0503020102020204"/>
                <a:ea typeface="+mn-ea"/>
                <a:cs typeface="+mn-cs"/>
              </a:rPr>
              <a:t>57%</a:t>
            </a:r>
            <a:endParaRPr kumimoji="0" lang="en-US" sz="4000" b="0" i="0" u="none" strike="noStrike" kern="1200" cap="none" spc="0" normalizeH="0" baseline="0" noProof="0" dirty="0">
              <a:ln>
                <a:noFill/>
              </a:ln>
              <a:solidFill>
                <a:srgbClr val="2F2F2F"/>
              </a:solidFill>
              <a:effectLst/>
              <a:uLnTx/>
              <a:uFillTx/>
              <a:latin typeface="Franklin Gothic Book" panose="020B0503020102020204"/>
              <a:ea typeface="+mn-ea"/>
              <a:cs typeface="+mn-cs"/>
            </a:endParaRPr>
          </a:p>
        </p:txBody>
      </p:sp>
      <p:sp>
        <p:nvSpPr>
          <p:cNvPr id="3" name="Text Placeholder 3">
            <a:extLst>
              <a:ext uri="{FF2B5EF4-FFF2-40B4-BE49-F238E27FC236}">
                <a16:creationId xmlns:a16="http://schemas.microsoft.com/office/drawing/2014/main" id="{F2217110-A870-A3D8-BC4E-C2FF9E7603FA}"/>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171348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1C42-6D8B-1142-9557-FA81060090D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C0B96C9F-A49F-B172-0415-C73FC0F1C02E}"/>
              </a:ext>
            </a:extLst>
          </p:cNvPr>
          <p:cNvSpPr/>
          <p:nvPr/>
        </p:nvSpPr>
        <p:spPr>
          <a:xfrm>
            <a:off x="5854225"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EUR</a:t>
            </a:r>
          </a:p>
        </p:txBody>
      </p:sp>
      <p:sp>
        <p:nvSpPr>
          <p:cNvPr id="26" name="Rectangle 25">
            <a:extLst>
              <a:ext uri="{FF2B5EF4-FFF2-40B4-BE49-F238E27FC236}">
                <a16:creationId xmlns:a16="http://schemas.microsoft.com/office/drawing/2014/main" id="{9E5C6648-7AF5-3873-558F-763CD02057D6}"/>
              </a:ext>
            </a:extLst>
          </p:cNvPr>
          <p:cNvSpPr/>
          <p:nvPr/>
        </p:nvSpPr>
        <p:spPr>
          <a:xfrm>
            <a:off x="323273"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APAC</a:t>
            </a:r>
          </a:p>
        </p:txBody>
      </p:sp>
      <p:sp>
        <p:nvSpPr>
          <p:cNvPr id="27" name="Rectangle 26">
            <a:extLst>
              <a:ext uri="{FF2B5EF4-FFF2-40B4-BE49-F238E27FC236}">
                <a16:creationId xmlns:a16="http://schemas.microsoft.com/office/drawing/2014/main" id="{F749DC8B-9055-6E70-72E4-E5B2A5D614AF}"/>
              </a:ext>
            </a:extLst>
          </p:cNvPr>
          <p:cNvSpPr/>
          <p:nvPr/>
        </p:nvSpPr>
        <p:spPr>
          <a:xfrm>
            <a:off x="7918829"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LATAM</a:t>
            </a:r>
          </a:p>
        </p:txBody>
      </p:sp>
      <p:sp>
        <p:nvSpPr>
          <p:cNvPr id="28" name="Rectangle 27">
            <a:extLst>
              <a:ext uri="{FF2B5EF4-FFF2-40B4-BE49-F238E27FC236}">
                <a16:creationId xmlns:a16="http://schemas.microsoft.com/office/drawing/2014/main" id="{2D513009-41B4-0D4B-8F14-FEDA4B09D6DB}"/>
              </a:ext>
            </a:extLst>
          </p:cNvPr>
          <p:cNvSpPr/>
          <p:nvPr/>
        </p:nvSpPr>
        <p:spPr>
          <a:xfrm>
            <a:off x="9844767" y="2108298"/>
            <a:ext cx="214975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
        <p:nvSpPr>
          <p:cNvPr id="2" name="Title 1">
            <a:extLst>
              <a:ext uri="{FF2B5EF4-FFF2-40B4-BE49-F238E27FC236}">
                <a16:creationId xmlns:a16="http://schemas.microsoft.com/office/drawing/2014/main" id="{B0D6B5F1-F3DE-1E41-24C3-F1B75E2C05C2}"/>
              </a:ext>
            </a:extLst>
          </p:cNvPr>
          <p:cNvSpPr>
            <a:spLocks noGrp="1"/>
          </p:cNvSpPr>
          <p:nvPr>
            <p:ph type="title"/>
          </p:nvPr>
        </p:nvSpPr>
        <p:spPr>
          <a:xfrm>
            <a:off x="0" y="12700"/>
            <a:ext cx="12192000" cy="1138773"/>
          </a:xfrm>
        </p:spPr>
        <p:txBody>
          <a:bodyPr/>
          <a:lstStyle/>
          <a:p>
            <a:r>
              <a:rPr lang="en-US" dirty="0"/>
              <a:t>The strongest impact from climate change is felt in the Global South, while developed countries are more insulated from this impact, or feel it less intensely</a:t>
            </a:r>
          </a:p>
        </p:txBody>
      </p:sp>
      <p:graphicFrame>
        <p:nvGraphicFramePr>
          <p:cNvPr id="7" name="Chart 6">
            <a:extLst>
              <a:ext uri="{FF2B5EF4-FFF2-40B4-BE49-F238E27FC236}">
                <a16:creationId xmlns:a16="http://schemas.microsoft.com/office/drawing/2014/main" id="{83FE300C-C8BC-E962-B5F0-6FA67318B193}"/>
              </a:ext>
            </a:extLst>
          </p:cNvPr>
          <p:cNvGraphicFramePr/>
          <p:nvPr>
            <p:extLst>
              <p:ext uri="{D42A27DB-BD31-4B8C-83A1-F6EECF244321}">
                <p14:modId xmlns:p14="http://schemas.microsoft.com/office/powerpoint/2010/main" val="1052910371"/>
              </p:ext>
            </p:extLst>
          </p:nvPr>
        </p:nvGraphicFramePr>
        <p:xfrm>
          <a:off x="323273" y="2440186"/>
          <a:ext cx="11545454" cy="307231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80F9A4AC-CE7F-0F3A-098B-F0FEA1C3EEC5}"/>
              </a:ext>
            </a:extLst>
          </p:cNvPr>
          <p:cNvSpPr/>
          <p:nvPr/>
        </p:nvSpPr>
        <p:spPr>
          <a:xfrm>
            <a:off x="64654" y="5405431"/>
            <a:ext cx="844617"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Extreme Impact</a:t>
            </a:r>
          </a:p>
        </p:txBody>
      </p:sp>
      <p:sp>
        <p:nvSpPr>
          <p:cNvPr id="9" name="Rectangle 8">
            <a:extLst>
              <a:ext uri="{FF2B5EF4-FFF2-40B4-BE49-F238E27FC236}">
                <a16:creationId xmlns:a16="http://schemas.microsoft.com/office/drawing/2014/main" id="{E0470569-1A44-68DC-46CB-1D16B24AC91B}"/>
              </a:ext>
            </a:extLst>
          </p:cNvPr>
          <p:cNvSpPr/>
          <p:nvPr/>
        </p:nvSpPr>
        <p:spPr>
          <a:xfrm>
            <a:off x="0" y="1776410"/>
            <a:ext cx="134558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i="1" dirty="0">
                <a:solidFill>
                  <a:schemeClr val="tx1"/>
                </a:solidFill>
              </a:rPr>
              <a:t>Extreme + Strong Impact</a:t>
            </a:r>
          </a:p>
        </p:txBody>
      </p:sp>
      <p:sp>
        <p:nvSpPr>
          <p:cNvPr id="6" name="Rectangle 5">
            <a:extLst>
              <a:ext uri="{FF2B5EF4-FFF2-40B4-BE49-F238E27FC236}">
                <a16:creationId xmlns:a16="http://schemas.microsoft.com/office/drawing/2014/main" id="{91561C8D-55C7-4317-0E55-BB197228161E}"/>
              </a:ext>
            </a:extLst>
          </p:cNvPr>
          <p:cNvSpPr/>
          <p:nvPr/>
        </p:nvSpPr>
        <p:spPr>
          <a:xfrm>
            <a:off x="4949749" y="1345497"/>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Personal Impact from Climate Change</a:t>
            </a:r>
          </a:p>
        </p:txBody>
      </p:sp>
      <p:cxnSp>
        <p:nvCxnSpPr>
          <p:cNvPr id="13" name="Straight Connector 12">
            <a:extLst>
              <a:ext uri="{FF2B5EF4-FFF2-40B4-BE49-F238E27FC236}">
                <a16:creationId xmlns:a16="http://schemas.microsoft.com/office/drawing/2014/main" id="{6F24A7EF-7DF5-E229-234A-63609BE72A9F}"/>
              </a:ext>
            </a:extLst>
          </p:cNvPr>
          <p:cNvCxnSpPr>
            <a:cxnSpLocks/>
          </p:cNvCxnSpPr>
          <p:nvPr/>
        </p:nvCxnSpPr>
        <p:spPr>
          <a:xfrm>
            <a:off x="672791" y="2214851"/>
            <a:ext cx="70019" cy="103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CC22E4C-0C90-8BA5-57E5-221EE735C885}"/>
              </a:ext>
            </a:extLst>
          </p:cNvPr>
          <p:cNvSpPr/>
          <p:nvPr/>
        </p:nvSpPr>
        <p:spPr>
          <a:xfrm>
            <a:off x="546999" y="3245173"/>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22DBC3C-247D-5CDA-5641-7831BC2D3BEE}"/>
              </a:ext>
            </a:extLst>
          </p:cNvPr>
          <p:cNvCxnSpPr>
            <a:cxnSpLocks/>
            <a:stCxn id="19" idx="2"/>
            <a:endCxn id="8" idx="0"/>
          </p:cNvCxnSpPr>
          <p:nvPr/>
        </p:nvCxnSpPr>
        <p:spPr>
          <a:xfrm flipH="1">
            <a:off x="486963" y="4577420"/>
            <a:ext cx="60036" cy="8280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A497C8ED-1C13-CA01-0013-11E07F15036F}"/>
              </a:ext>
            </a:extLst>
          </p:cNvPr>
          <p:cNvSpPr/>
          <p:nvPr/>
        </p:nvSpPr>
        <p:spPr>
          <a:xfrm>
            <a:off x="546999" y="4378838"/>
            <a:ext cx="397164" cy="39716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F76F93-1527-F802-7761-AF3F85FF11A6}"/>
              </a:ext>
            </a:extLst>
          </p:cNvPr>
          <p:cNvSpPr/>
          <p:nvPr/>
        </p:nvSpPr>
        <p:spPr>
          <a:xfrm>
            <a:off x="3330038" y="2086148"/>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AFR</a:t>
            </a:r>
          </a:p>
        </p:txBody>
      </p:sp>
      <p:sp>
        <p:nvSpPr>
          <p:cNvPr id="4" name="Text Placeholder 3">
            <a:extLst>
              <a:ext uri="{FF2B5EF4-FFF2-40B4-BE49-F238E27FC236}">
                <a16:creationId xmlns:a16="http://schemas.microsoft.com/office/drawing/2014/main" id="{370E688D-D5A3-ABA7-940B-D3DC5C3C9C7C}"/>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Q4.On a scale of 1-5, how much impact, if any, does the changing climate have on your life?</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354026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42D6-F4DE-8A2B-99C0-BA5257FE711A}"/>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8B7A8BBF-CD51-8741-675E-525FBF31D98F}"/>
              </a:ext>
            </a:extLst>
          </p:cNvPr>
          <p:cNvSpPr/>
          <p:nvPr/>
        </p:nvSpPr>
        <p:spPr>
          <a:xfrm>
            <a:off x="3096504" y="246376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AFR</a:t>
            </a:r>
          </a:p>
        </p:txBody>
      </p:sp>
      <p:sp>
        <p:nvSpPr>
          <p:cNvPr id="26" name="Rectangle 25">
            <a:extLst>
              <a:ext uri="{FF2B5EF4-FFF2-40B4-BE49-F238E27FC236}">
                <a16:creationId xmlns:a16="http://schemas.microsoft.com/office/drawing/2014/main" id="{9BF9082E-FD75-70C4-3E54-23C765604F00}"/>
              </a:ext>
            </a:extLst>
          </p:cNvPr>
          <p:cNvSpPr/>
          <p:nvPr/>
        </p:nvSpPr>
        <p:spPr>
          <a:xfrm>
            <a:off x="386448" y="246376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APAC</a:t>
            </a:r>
          </a:p>
        </p:txBody>
      </p:sp>
      <p:sp>
        <p:nvSpPr>
          <p:cNvPr id="27" name="Rectangle 26">
            <a:extLst>
              <a:ext uri="{FF2B5EF4-FFF2-40B4-BE49-F238E27FC236}">
                <a16:creationId xmlns:a16="http://schemas.microsoft.com/office/drawing/2014/main" id="{3744CA50-86A9-C24A-999B-261D760ECD09}"/>
              </a:ext>
            </a:extLst>
          </p:cNvPr>
          <p:cNvSpPr/>
          <p:nvPr/>
        </p:nvSpPr>
        <p:spPr>
          <a:xfrm>
            <a:off x="8005041" y="246376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LATAM</a:t>
            </a:r>
          </a:p>
        </p:txBody>
      </p:sp>
      <p:sp>
        <p:nvSpPr>
          <p:cNvPr id="28" name="Rectangle 27">
            <a:extLst>
              <a:ext uri="{FF2B5EF4-FFF2-40B4-BE49-F238E27FC236}">
                <a16:creationId xmlns:a16="http://schemas.microsoft.com/office/drawing/2014/main" id="{14E89512-FC64-CA8B-8084-451D4DBB2A3F}"/>
              </a:ext>
            </a:extLst>
          </p:cNvPr>
          <p:cNvSpPr/>
          <p:nvPr/>
        </p:nvSpPr>
        <p:spPr>
          <a:xfrm>
            <a:off x="9775673" y="246376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NA</a:t>
            </a:r>
          </a:p>
        </p:txBody>
      </p:sp>
      <p:sp>
        <p:nvSpPr>
          <p:cNvPr id="2" name="Title 1">
            <a:extLst>
              <a:ext uri="{FF2B5EF4-FFF2-40B4-BE49-F238E27FC236}">
                <a16:creationId xmlns:a16="http://schemas.microsoft.com/office/drawing/2014/main" id="{9748651E-8556-754B-7916-EDE1D910EF3C}"/>
              </a:ext>
            </a:extLst>
          </p:cNvPr>
          <p:cNvSpPr>
            <a:spLocks noGrp="1"/>
          </p:cNvSpPr>
          <p:nvPr>
            <p:ph type="title"/>
          </p:nvPr>
        </p:nvSpPr>
        <p:spPr>
          <a:xfrm>
            <a:off x="0" y="12700"/>
            <a:ext cx="12192000" cy="1477328"/>
          </a:xfrm>
        </p:spPr>
        <p:txBody>
          <a:bodyPr/>
          <a:lstStyle/>
          <a:p>
            <a:r>
              <a:rPr lang="en-US" dirty="0"/>
              <a:t>A majority in all 18 countries </a:t>
            </a:r>
            <a:r>
              <a:rPr lang="en-US" u="sng" dirty="0"/>
              <a:t>prioritize protecting the environment over economic growth</a:t>
            </a:r>
            <a:r>
              <a:rPr lang="en-US" dirty="0"/>
              <a:t>, but the margins reflect varied national priorities – with slightly more challenging local political environments for methane reform</a:t>
            </a:r>
          </a:p>
        </p:txBody>
      </p:sp>
      <p:graphicFrame>
        <p:nvGraphicFramePr>
          <p:cNvPr id="7" name="Chart 6">
            <a:extLst>
              <a:ext uri="{FF2B5EF4-FFF2-40B4-BE49-F238E27FC236}">
                <a16:creationId xmlns:a16="http://schemas.microsoft.com/office/drawing/2014/main" id="{1ECFF191-9E4B-2787-C853-BCDC755663CE}"/>
              </a:ext>
            </a:extLst>
          </p:cNvPr>
          <p:cNvGraphicFramePr/>
          <p:nvPr>
            <p:extLst>
              <p:ext uri="{D42A27DB-BD31-4B8C-83A1-F6EECF244321}">
                <p14:modId xmlns:p14="http://schemas.microsoft.com/office/powerpoint/2010/main" val="686755763"/>
              </p:ext>
            </p:extLst>
          </p:nvPr>
        </p:nvGraphicFramePr>
        <p:xfrm>
          <a:off x="232946" y="2520700"/>
          <a:ext cx="11545454" cy="362789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8BE1E71-F8A7-205D-3E02-6D69097C316D}"/>
              </a:ext>
            </a:extLst>
          </p:cNvPr>
          <p:cNvSpPr/>
          <p:nvPr/>
        </p:nvSpPr>
        <p:spPr>
          <a:xfrm>
            <a:off x="4949749" y="1313050"/>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Environment vs Economy</a:t>
            </a:r>
          </a:p>
        </p:txBody>
      </p:sp>
      <p:graphicFrame>
        <p:nvGraphicFramePr>
          <p:cNvPr id="3" name="Table 2">
            <a:extLst>
              <a:ext uri="{FF2B5EF4-FFF2-40B4-BE49-F238E27FC236}">
                <a16:creationId xmlns:a16="http://schemas.microsoft.com/office/drawing/2014/main" id="{C21F074E-2C9F-1E16-97CE-2EC009BF1716}"/>
              </a:ext>
            </a:extLst>
          </p:cNvPr>
          <p:cNvGraphicFramePr>
            <a:graphicFrameLocks noGrp="1"/>
          </p:cNvGraphicFramePr>
          <p:nvPr>
            <p:extLst>
              <p:ext uri="{D42A27DB-BD31-4B8C-83A1-F6EECF244321}">
                <p14:modId xmlns:p14="http://schemas.microsoft.com/office/powerpoint/2010/main" val="1151987865"/>
              </p:ext>
            </p:extLst>
          </p:nvPr>
        </p:nvGraphicFramePr>
        <p:xfrm>
          <a:off x="3479030" y="1700383"/>
          <a:ext cx="5233940" cy="640080"/>
        </p:xfrm>
        <a:graphic>
          <a:graphicData uri="http://schemas.openxmlformats.org/drawingml/2006/table">
            <a:tbl>
              <a:tblPr firstRow="1" bandRow="1">
                <a:tableStyleId>{5C22544A-7EE6-4342-B048-85BDC9FD1C3A}</a:tableStyleId>
              </a:tblPr>
              <a:tblGrid>
                <a:gridCol w="2616970">
                  <a:extLst>
                    <a:ext uri="{9D8B030D-6E8A-4147-A177-3AD203B41FA5}">
                      <a16:colId xmlns:a16="http://schemas.microsoft.com/office/drawing/2014/main" val="2068933958"/>
                    </a:ext>
                  </a:extLst>
                </a:gridCol>
                <a:gridCol w="2616970">
                  <a:extLst>
                    <a:ext uri="{9D8B030D-6E8A-4147-A177-3AD203B41FA5}">
                      <a16:colId xmlns:a16="http://schemas.microsoft.com/office/drawing/2014/main" val="2143353301"/>
                    </a:ext>
                  </a:extLst>
                </a:gridCol>
              </a:tblGrid>
              <a:tr h="370840">
                <a:tc>
                  <a:txBody>
                    <a:bodyPr/>
                    <a:lstStyle/>
                    <a:p>
                      <a:pPr algn="ctr"/>
                      <a:r>
                        <a:rPr lang="en-US" sz="1200" b="0" dirty="0"/>
                        <a:t>Protecting the environment should be prioritized over economic growth.</a:t>
                      </a:r>
                    </a:p>
                  </a:txBody>
                  <a:tcPr anchor="ctr">
                    <a:solidFill>
                      <a:srgbClr val="4C837A"/>
                    </a:solidFill>
                  </a:tcPr>
                </a:tc>
                <a:tc>
                  <a:txBody>
                    <a:bodyPr/>
                    <a:lstStyle/>
                    <a:p>
                      <a:pPr algn="ctr"/>
                      <a:r>
                        <a:rPr lang="en-US" sz="1200" b="0" dirty="0"/>
                        <a:t>Economic growth should be prioritized over protecting the environment. </a:t>
                      </a:r>
                      <a:endParaRPr lang="en-US" sz="1200" b="1" u="sng" dirty="0"/>
                    </a:p>
                  </a:txBody>
                  <a:tcPr anchor="ctr">
                    <a:solidFill>
                      <a:srgbClr val="968D48"/>
                    </a:solidFill>
                  </a:tcPr>
                </a:tc>
                <a:extLst>
                  <a:ext uri="{0D108BD9-81ED-4DB2-BD59-A6C34878D82A}">
                    <a16:rowId xmlns:a16="http://schemas.microsoft.com/office/drawing/2014/main" val="4245237869"/>
                  </a:ext>
                </a:extLst>
              </a:tr>
            </a:tbl>
          </a:graphicData>
        </a:graphic>
      </p:graphicFrame>
      <p:sp>
        <p:nvSpPr>
          <p:cNvPr id="4" name="Rectangle 3">
            <a:extLst>
              <a:ext uri="{FF2B5EF4-FFF2-40B4-BE49-F238E27FC236}">
                <a16:creationId xmlns:a16="http://schemas.microsoft.com/office/drawing/2014/main" id="{DD038C7C-31A9-8C68-1ABF-7069DCC30D16}"/>
              </a:ext>
            </a:extLst>
          </p:cNvPr>
          <p:cNvSpPr/>
          <p:nvPr/>
        </p:nvSpPr>
        <p:spPr>
          <a:xfrm>
            <a:off x="2380592" y="3386667"/>
            <a:ext cx="596714" cy="271113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F2D4A69-8800-49E2-6002-A98FCB6842E2}"/>
              </a:ext>
            </a:extLst>
          </p:cNvPr>
          <p:cNvSpPr/>
          <p:nvPr/>
        </p:nvSpPr>
        <p:spPr>
          <a:xfrm>
            <a:off x="323272" y="1679785"/>
            <a:ext cx="2355677" cy="634432"/>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Countries in </a:t>
            </a:r>
            <a:r>
              <a:rPr lang="en-US" sz="1200" b="1" dirty="0">
                <a:solidFill>
                  <a:srgbClr val="FF0000"/>
                </a:solidFill>
              </a:rPr>
              <a:t>RED</a:t>
            </a:r>
            <a:r>
              <a:rPr lang="en-US" sz="1200" dirty="0">
                <a:solidFill>
                  <a:schemeClr val="tx1"/>
                </a:solidFill>
              </a:rPr>
              <a:t> show less than 2 in 3 prioritize the environment</a:t>
            </a:r>
          </a:p>
        </p:txBody>
      </p:sp>
      <p:sp>
        <p:nvSpPr>
          <p:cNvPr id="13" name="Rectangle 12">
            <a:extLst>
              <a:ext uri="{FF2B5EF4-FFF2-40B4-BE49-F238E27FC236}">
                <a16:creationId xmlns:a16="http://schemas.microsoft.com/office/drawing/2014/main" id="{F4887E82-060A-8F6B-7CC6-6B9CC70130E1}"/>
              </a:ext>
            </a:extLst>
          </p:cNvPr>
          <p:cNvSpPr/>
          <p:nvPr/>
        </p:nvSpPr>
        <p:spPr>
          <a:xfrm>
            <a:off x="6971071" y="3371135"/>
            <a:ext cx="1127991" cy="271113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2E722C-4284-FE8C-CE08-B728D11D70C0}"/>
              </a:ext>
            </a:extLst>
          </p:cNvPr>
          <p:cNvSpPr/>
          <p:nvPr/>
        </p:nvSpPr>
        <p:spPr>
          <a:xfrm>
            <a:off x="11097019" y="3414105"/>
            <a:ext cx="596714" cy="271113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59E562-9ECC-BD9F-7C93-C984294102C0}"/>
              </a:ext>
            </a:extLst>
          </p:cNvPr>
          <p:cNvSpPr/>
          <p:nvPr/>
        </p:nvSpPr>
        <p:spPr>
          <a:xfrm>
            <a:off x="5806560" y="2463763"/>
            <a:ext cx="2292502" cy="461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EUR</a:t>
            </a:r>
          </a:p>
        </p:txBody>
      </p:sp>
      <p:sp>
        <p:nvSpPr>
          <p:cNvPr id="8" name="Text Placeholder 3">
            <a:extLst>
              <a:ext uri="{FF2B5EF4-FFF2-40B4-BE49-F238E27FC236}">
                <a16:creationId xmlns:a16="http://schemas.microsoft.com/office/drawing/2014/main" id="{5B4A79C2-A76F-583D-B3F5-6669668B318D}"/>
              </a:ext>
            </a:extLst>
          </p:cNvPr>
          <p:cNvSpPr txBox="1">
            <a:spLocks/>
          </p:cNvSpPr>
          <p:nvPr/>
        </p:nvSpPr>
        <p:spPr>
          <a:xfrm>
            <a:off x="1645920" y="6355080"/>
            <a:ext cx="8094188" cy="414337"/>
          </a:xfrm>
          <a:prstGeom prst="rect">
            <a:avLst/>
          </a:prstGeom>
        </p:spPr>
        <p:txBody>
          <a:bodyPr vert="horz" lIns="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BFBFBF"/>
                </a:solidFill>
                <a:effectLst/>
                <a:uLnTx/>
                <a:uFillTx/>
                <a:latin typeface="Franklin Gothic Book" panose="020B0503020102020204"/>
                <a:ea typeface="+mn-ea"/>
                <a:cs typeface="+mn-cs"/>
              </a:rPr>
              <a:t>Q16. Which statement do you agree with more, even if you do not agree with either statement entirely?</a:t>
            </a:r>
          </a:p>
          <a:p>
            <a:pPr>
              <a:defRPr/>
            </a:pPr>
            <a:r>
              <a:rPr lang="en-US" dirty="0">
                <a:solidFill>
                  <a:srgbClr val="BFBFBF"/>
                </a:solidFill>
                <a:latin typeface="Franklin Gothic Book" panose="020B0503020102020204"/>
              </a:rPr>
              <a:t>*NOTE: Japan research conducted 4/12/24-4/16/24. Japan data is not reflected in total study or regional average data. </a:t>
            </a:r>
            <a:r>
              <a:rPr kumimoji="0" lang="en-US" sz="100" b="0" i="0" u="none" strike="noStrike" kern="1200" cap="none" spc="0" normalizeH="0" baseline="0" noProof="0" dirty="0">
                <a:ln>
                  <a:noFill/>
                </a:ln>
                <a:solidFill>
                  <a:srgbClr val="BFBFBF"/>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881015234"/>
      </p:ext>
    </p:extLst>
  </p:cSld>
  <p:clrMapOvr>
    <a:masterClrMapping/>
  </p:clrMapOvr>
</p:sld>
</file>

<file path=ppt/theme/theme1.xml><?xml version="1.0" encoding="utf-8"?>
<a:theme xmlns:a="http://schemas.openxmlformats.org/drawingml/2006/main" name="Office Theme">
  <a:themeElements>
    <a:clrScheme name="BSG 2_22">
      <a:dk1>
        <a:srgbClr val="2F2F2F"/>
      </a:dk1>
      <a:lt1>
        <a:srgbClr val="FFFFFF"/>
      </a:lt1>
      <a:dk2>
        <a:srgbClr val="111C2B"/>
      </a:dk2>
      <a:lt2>
        <a:srgbClr val="FF6908"/>
      </a:lt2>
      <a:accent1>
        <a:srgbClr val="1A73E8"/>
      </a:accent1>
      <a:accent2>
        <a:srgbClr val="17C98A"/>
      </a:accent2>
      <a:accent3>
        <a:srgbClr val="F31B54"/>
      </a:accent3>
      <a:accent4>
        <a:srgbClr val="F7E10F"/>
      </a:accent4>
      <a:accent5>
        <a:srgbClr val="FE01A3"/>
      </a:accent5>
      <a:accent6>
        <a:srgbClr val="172EA6"/>
      </a:accent6>
      <a:hlink>
        <a:srgbClr val="1A7CE8"/>
      </a:hlink>
      <a:folHlink>
        <a:srgbClr val="0E133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SG 2_22">
      <a:dk1>
        <a:srgbClr val="2F2F2F"/>
      </a:dk1>
      <a:lt1>
        <a:srgbClr val="FFFFFF"/>
      </a:lt1>
      <a:dk2>
        <a:srgbClr val="111C2B"/>
      </a:dk2>
      <a:lt2>
        <a:srgbClr val="FF6908"/>
      </a:lt2>
      <a:accent1>
        <a:srgbClr val="1A73E8"/>
      </a:accent1>
      <a:accent2>
        <a:srgbClr val="17C98A"/>
      </a:accent2>
      <a:accent3>
        <a:srgbClr val="F31B54"/>
      </a:accent3>
      <a:accent4>
        <a:srgbClr val="F7E10F"/>
      </a:accent4>
      <a:accent5>
        <a:srgbClr val="FE01A3"/>
      </a:accent5>
      <a:accent6>
        <a:srgbClr val="172EA6"/>
      </a:accent6>
      <a:hlink>
        <a:srgbClr val="1A7CE8"/>
      </a:hlink>
      <a:folHlink>
        <a:srgbClr val="0E133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SG 2_22">
      <a:dk1>
        <a:srgbClr val="2F2F2F"/>
      </a:dk1>
      <a:lt1>
        <a:srgbClr val="FFFFFF"/>
      </a:lt1>
      <a:dk2>
        <a:srgbClr val="111C2B"/>
      </a:dk2>
      <a:lt2>
        <a:srgbClr val="FF6908"/>
      </a:lt2>
      <a:accent1>
        <a:srgbClr val="1A73E8"/>
      </a:accent1>
      <a:accent2>
        <a:srgbClr val="17C98A"/>
      </a:accent2>
      <a:accent3>
        <a:srgbClr val="F31B54"/>
      </a:accent3>
      <a:accent4>
        <a:srgbClr val="F7E10F"/>
      </a:accent4>
      <a:accent5>
        <a:srgbClr val="FE01A3"/>
      </a:accent5>
      <a:accent6>
        <a:srgbClr val="172EA6"/>
      </a:accent6>
      <a:hlink>
        <a:srgbClr val="1A7CE8"/>
      </a:hlink>
      <a:folHlink>
        <a:srgbClr val="0E133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ctr">
        <a:noAutofit/>
      </a:bodyPr>
      <a:lstStyle>
        <a:def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sz="700" b="0" i="0" u="none" strike="noStrike" kern="1200" cap="none" spc="0" normalizeH="0" baseline="0" noProof="0" dirty="0">
            <a:ln>
              <a:noFill/>
            </a:ln>
            <a:solidFill>
              <a:srgbClr val="FFFFFF">
                <a:lumMod val="75000"/>
              </a:srgbClr>
            </a:solidFill>
            <a:effectLst/>
            <a:uLnTx/>
            <a:uFillTx/>
            <a:latin typeface="Franklin Gothic Book" panose="020B0503020102020204"/>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858c65a-d5dd-4eb7-aa23-33fb3df850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7B5B17472FB645B9637D9C0732327F" ma:contentTypeVersion="7" ma:contentTypeDescription="Create a new document." ma:contentTypeScope="" ma:versionID="21d0ec1827796858a3a2374cbae95ea1">
  <xsd:schema xmlns:xsd="http://www.w3.org/2001/XMLSchema" xmlns:xs="http://www.w3.org/2001/XMLSchema" xmlns:p="http://schemas.microsoft.com/office/2006/metadata/properties" xmlns:ns3="d858c65a-d5dd-4eb7-aa23-33fb3df85019" targetNamespace="http://schemas.microsoft.com/office/2006/metadata/properties" ma:root="true" ma:fieldsID="a0d506067f804b7c65bf6404efd57391" ns3:_="">
    <xsd:import namespace="d858c65a-d5dd-4eb7-aa23-33fb3df85019"/>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58c65a-d5dd-4eb7-aa23-33fb3df850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93607B-4671-4EC2-A929-0474EFD3B794}">
  <ds:schemaRefs>
    <ds:schemaRef ds:uri="http://schemas.microsoft.com/sharepoint/v3/contenttype/forms"/>
  </ds:schemaRefs>
</ds:datastoreItem>
</file>

<file path=customXml/itemProps2.xml><?xml version="1.0" encoding="utf-8"?>
<ds:datastoreItem xmlns:ds="http://schemas.openxmlformats.org/officeDocument/2006/customXml" ds:itemID="{082368CA-2AAF-49BA-9942-CAA5D7D7026D}">
  <ds:schemaRefs>
    <ds:schemaRef ds:uri="http://purl.org/dc/terms/"/>
    <ds:schemaRef ds:uri="http://www.w3.org/XML/1998/namespace"/>
    <ds:schemaRef ds:uri="http://purl.org/dc/dcmitype/"/>
    <ds:schemaRef ds:uri="http://schemas.microsoft.com/office/2006/documentManagement/types"/>
    <ds:schemaRef ds:uri="http://purl.org/dc/elements/1.1/"/>
    <ds:schemaRef ds:uri="d858c65a-d5dd-4eb7-aa23-33fb3df85019"/>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7AF42EF-E55D-4513-B8BC-B04DA4033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58c65a-d5dd-4eb7-aa23-33fb3df850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92513</TotalTime>
  <Words>3200</Words>
  <Application>Microsoft Office PowerPoint</Application>
  <PresentationFormat>Widescreen</PresentationFormat>
  <Paragraphs>369</Paragraphs>
  <Slides>27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vt:lpstr>
      <vt:lpstr>Calibri</vt:lpstr>
      <vt:lpstr>Franklin Gothic Book</vt:lpstr>
      <vt:lpstr>Franklin Gothic Demi</vt:lpstr>
      <vt:lpstr>Franklin Gothic Demi Cond</vt:lpstr>
      <vt:lpstr>Franklin Gothic Heavy</vt:lpstr>
      <vt:lpstr>Franklin Gothic Medium</vt:lpstr>
      <vt:lpstr>Franklin Gothic Medium Cond</vt:lpstr>
      <vt:lpstr>Wingdings</vt:lpstr>
      <vt:lpstr>Office Theme</vt:lpstr>
      <vt:lpstr>1_Office Theme</vt:lpstr>
      <vt:lpstr>2_Office Theme</vt:lpstr>
      <vt:lpstr>PowerPoint Presentation</vt:lpstr>
      <vt:lpstr>Table of Contents </vt:lpstr>
      <vt:lpstr>Methodology: Japan</vt:lpstr>
      <vt:lpstr>Methodology: 17 Country Benchmark</vt:lpstr>
      <vt:lpstr>How to Interpret and Use Research Findings</vt:lpstr>
      <vt:lpstr>Research Results</vt:lpstr>
      <vt:lpstr>In the 18 countries that we conducted research in, most believe climate change is caused by humans, and feel its impact – but the intensity of this impact varies</vt:lpstr>
      <vt:lpstr>The strongest impact from climate change is felt in the Global South, while developed countries are more insulated from this impact, or feel it less intensely</vt:lpstr>
      <vt:lpstr>A majority in all 18 countries prioritize protecting the environment over economic growth, but the margins reflect varied national priorities – with slightly more challenging local political environments for methane reform</vt:lpstr>
      <vt:lpstr>While methane familiarity is high across countries and regions, “informed familiarity” is much lower; across the 18 countries, there is little variation in understanding what methane is and where it comes from</vt:lpstr>
      <vt:lpstr>Total support for actions to minimize methane is high across countries, while intense support varies widely </vt:lpstr>
      <vt:lpstr>Less enthusiasm exists for policy change in the agriculture sector than for non-sector-specific methane action – this is particularly true in countries with agriculture-based economies</vt:lpstr>
      <vt:lpstr>Across the study, waste is the sector with the highest appetite for methane action – this is true in both developed and developing nations</vt:lpstr>
      <vt:lpstr>A waste sector-specific methane reduction proposal is popular in every country where such policy was tested; intensity of support is lowest in developed nations</vt:lpstr>
      <vt:lpstr>Action in the energy sector, while not as popular as the waste sector, still has broad support across countries – China has particularly strong support compared to general methane action</vt:lpstr>
      <vt:lpstr>Moderate to strong support for reform in the energy sector exists in nations where proposals were tested, with Italy showing the highest levels of support for energy policy proposals </vt:lpstr>
      <vt:lpstr>In Canada, the more “exciting” policy to regulate energy companies has stronger support than the policy “with teeth” to implement measurement requirements; in the US, framing regulation with “a fee to taxpayers” increases strong support for reform by 5pts</vt:lpstr>
      <vt:lpstr>In non-sector-specific policy proposals, we see a continued trend of stronger support in the Global South, with less intensity of support for policy reform in developed nations</vt:lpstr>
      <vt:lpstr>In China, technical barriers and insufficient subsidies are seen as leading challenges to methane recycling efforts; the Chinese public sees both the state and private sector as playing a role in decommissioning abandoned coal mines</vt:lpstr>
      <vt:lpstr>Large corporations and national governments are seen as both most to blame and most capable of action on climate; news outlets and scientists are top climate change information sources in every country</vt:lpstr>
      <vt:lpstr>Appendix</vt:lpstr>
      <vt:lpstr>Belief in anthropogenic global warming (AGW) varies widely across countries, but never dips below 50%; except for Nigeria, the Global South has higher levels of AGW belief </vt:lpstr>
      <vt:lpstr>Likewise, the Global South has the highest support for climate change action – particularly in the West, support for climate action is polarized by political party</vt:lpstr>
      <vt:lpstr>In countries where the government is seen as less capable – particularly nations in the Global South – the public views environmental protection as primarily a responsibility of individual citizens</vt:lpstr>
      <vt:lpstr>Lack of informed familiarity about methane is currently a barrier to growing support for reform: many who are “familiar” with methane aren’t aware of its negative climate impact</vt:lpstr>
      <vt:lpstr>This study is representative of the 18 countries we conducted research in – it is NOT representative of all countries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jharsch@bsgco1.onmicrosoft.com</dc:creator>
  <cp:lastModifiedBy>Natalie Lupiani</cp:lastModifiedBy>
  <cp:revision>242</cp:revision>
  <dcterms:created xsi:type="dcterms:W3CDTF">2019-10-25T16:25:55Z</dcterms:created>
  <dcterms:modified xsi:type="dcterms:W3CDTF">2024-05-07T22:22:13Z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0x010100A07B5B17472FB645B9637D9C0732327F</vt:lpwstr>
  </property>
</Properties>
</file>